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3" r:id="rId3"/>
    <p:sldId id="294" r:id="rId4"/>
    <p:sldId id="295" r:id="rId5"/>
    <p:sldId id="296" r:id="rId6"/>
    <p:sldId id="291" r:id="rId7"/>
    <p:sldId id="283" r:id="rId8"/>
    <p:sldId id="272" r:id="rId9"/>
    <p:sldId id="285" r:id="rId10"/>
    <p:sldId id="287" r:id="rId11"/>
    <p:sldId id="284" r:id="rId12"/>
    <p:sldId id="292" r:id="rId13"/>
    <p:sldId id="350" r:id="rId14"/>
    <p:sldId id="281" r:id="rId15"/>
  </p:sldIdLst>
  <p:sldSz cx="12192000" cy="6858000"/>
  <p:notesSz cx="9926638" cy="6797675"/>
  <p:defaultTextStyle>
    <a:defPPr>
      <a:defRPr lang="en-US">
        <a:uFillTx/>
      </a:defRPr>
    </a:defPPr>
    <a:lvl1pPr marL="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32" autoAdjust="0"/>
    <p:restoredTop sz="94660"/>
  </p:normalViewPr>
  <p:slideViewPr>
    <p:cSldViewPr snapToGrid="0">
      <p:cViewPr varScale="1">
        <p:scale>
          <a:sx n="78" d="100"/>
          <a:sy n="78" d="100"/>
        </p:scale>
        <p:origin x="4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4FD9D2-146E-4C4E-85F0-DA6DE9FEBD2E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5CD233D9-283B-40F0-B93A-9E1A5DAA44D8}">
      <dgm:prSet phldrT="[Texto]"/>
      <dgm:spPr/>
      <dgm:t>
        <a:bodyPr/>
        <a:lstStyle/>
        <a:p>
          <a:r>
            <a:rPr lang="es-ES" dirty="0"/>
            <a:t>Repositorio</a:t>
          </a:r>
        </a:p>
      </dgm:t>
    </dgm:pt>
    <dgm:pt modelId="{00068A8E-D700-4CC1-8637-B4DD518CD001}" type="parTrans" cxnId="{99641602-7A2D-46A8-80C9-D7DACF275C53}">
      <dgm:prSet/>
      <dgm:spPr/>
      <dgm:t>
        <a:bodyPr/>
        <a:lstStyle/>
        <a:p>
          <a:endParaRPr lang="es-ES"/>
        </a:p>
      </dgm:t>
    </dgm:pt>
    <dgm:pt modelId="{863DEC8B-8FF3-4BCF-AE04-E73A25BA7333}" type="sibTrans" cxnId="{99641602-7A2D-46A8-80C9-D7DACF275C53}">
      <dgm:prSet/>
      <dgm:spPr/>
      <dgm:t>
        <a:bodyPr/>
        <a:lstStyle/>
        <a:p>
          <a:endParaRPr lang="es-ES"/>
        </a:p>
      </dgm:t>
    </dgm:pt>
    <dgm:pt modelId="{F074B878-1627-4B9F-AAD1-F4B717E38028}">
      <dgm:prSet phldrT="[Texto]"/>
      <dgm:spPr/>
      <dgm:t>
        <a:bodyPr/>
        <a:lstStyle/>
        <a:p>
          <a:r>
            <a:rPr lang="es-ES" dirty="0"/>
            <a:t>Software DSPACE</a:t>
          </a:r>
        </a:p>
      </dgm:t>
    </dgm:pt>
    <dgm:pt modelId="{4FA34A57-37EC-41AA-AC9D-19292B15F6F6}" type="parTrans" cxnId="{3A1A8744-3DAA-495B-90BC-B32E7606EDF0}">
      <dgm:prSet/>
      <dgm:spPr/>
      <dgm:t>
        <a:bodyPr/>
        <a:lstStyle/>
        <a:p>
          <a:endParaRPr lang="es-ES"/>
        </a:p>
      </dgm:t>
    </dgm:pt>
    <dgm:pt modelId="{750CBDE3-D798-4A4C-9F5B-7A51002B3884}" type="sibTrans" cxnId="{3A1A8744-3DAA-495B-90BC-B32E7606EDF0}">
      <dgm:prSet/>
      <dgm:spPr/>
      <dgm:t>
        <a:bodyPr/>
        <a:lstStyle/>
        <a:p>
          <a:endParaRPr lang="es-ES"/>
        </a:p>
      </dgm:t>
    </dgm:pt>
    <dgm:pt modelId="{A0136AA2-E781-4789-A94B-64B80F4C6F7F}">
      <dgm:prSet phldrT="[Texto]"/>
      <dgm:spPr/>
      <dgm:t>
        <a:bodyPr/>
        <a:lstStyle/>
        <a:p>
          <a:r>
            <a:rPr lang="es-ES" dirty="0"/>
            <a:t>Software Libre</a:t>
          </a:r>
        </a:p>
      </dgm:t>
    </dgm:pt>
    <dgm:pt modelId="{98B48BC8-12FA-448A-AB38-8C14A956C3DE}" type="parTrans" cxnId="{742EC1AA-7C01-4D6C-8EE1-57BFC5727C20}">
      <dgm:prSet/>
      <dgm:spPr/>
      <dgm:t>
        <a:bodyPr/>
        <a:lstStyle/>
        <a:p>
          <a:endParaRPr lang="es-ES"/>
        </a:p>
      </dgm:t>
    </dgm:pt>
    <dgm:pt modelId="{DD07315C-0693-4379-A07D-EDDB9CB1D90B}" type="sibTrans" cxnId="{742EC1AA-7C01-4D6C-8EE1-57BFC5727C20}">
      <dgm:prSet/>
      <dgm:spPr/>
      <dgm:t>
        <a:bodyPr/>
        <a:lstStyle/>
        <a:p>
          <a:endParaRPr lang="es-ES"/>
        </a:p>
      </dgm:t>
    </dgm:pt>
    <dgm:pt modelId="{B112C6A8-F5C1-4140-A074-E4108601FC23}">
      <dgm:prSet phldrT="[Texto]"/>
      <dgm:spPr/>
      <dgm:t>
        <a:bodyPr/>
        <a:lstStyle/>
        <a:p>
          <a:r>
            <a:rPr lang="es-ES" dirty="0"/>
            <a:t>Descubridor</a:t>
          </a:r>
        </a:p>
        <a:p>
          <a:r>
            <a:rPr lang="es-ES" dirty="0"/>
            <a:t>(Buscador) </a:t>
          </a:r>
        </a:p>
      </dgm:t>
    </dgm:pt>
    <dgm:pt modelId="{365386E9-F3B3-4877-AF2B-CDD4CBEAC741}" type="parTrans" cxnId="{55EFBB8E-8E57-44DB-A450-BBAC556C5AC8}">
      <dgm:prSet/>
      <dgm:spPr/>
      <dgm:t>
        <a:bodyPr/>
        <a:lstStyle/>
        <a:p>
          <a:endParaRPr lang="es-ES"/>
        </a:p>
      </dgm:t>
    </dgm:pt>
    <dgm:pt modelId="{73A60116-1C5D-42DB-95E8-FBB03F9CD245}" type="sibTrans" cxnId="{55EFBB8E-8E57-44DB-A450-BBAC556C5AC8}">
      <dgm:prSet/>
      <dgm:spPr/>
      <dgm:t>
        <a:bodyPr/>
        <a:lstStyle/>
        <a:p>
          <a:endParaRPr lang="es-ES"/>
        </a:p>
      </dgm:t>
    </dgm:pt>
    <dgm:pt modelId="{3F1B7AD5-C403-4E95-AC50-C4D0A26B9370}">
      <dgm:prSet phldrT="[Texto]"/>
      <dgm:spPr/>
      <dgm:t>
        <a:bodyPr/>
        <a:lstStyle/>
        <a:p>
          <a:r>
            <a:rPr lang="es-ES" dirty="0"/>
            <a:t>EBSCO Discovery (hasta 2019)</a:t>
          </a:r>
        </a:p>
      </dgm:t>
    </dgm:pt>
    <dgm:pt modelId="{ABF4BF3A-A1F6-4EF4-B00E-571000978127}" type="parTrans" cxnId="{078BE4EC-4A48-478F-87DE-8ACCF288D7F5}">
      <dgm:prSet/>
      <dgm:spPr/>
      <dgm:t>
        <a:bodyPr/>
        <a:lstStyle/>
        <a:p>
          <a:endParaRPr lang="es-ES"/>
        </a:p>
      </dgm:t>
    </dgm:pt>
    <dgm:pt modelId="{9086C2DD-05BA-464C-B398-42C5F7B063B7}" type="sibTrans" cxnId="{078BE4EC-4A48-478F-87DE-8ACCF288D7F5}">
      <dgm:prSet/>
      <dgm:spPr/>
      <dgm:t>
        <a:bodyPr/>
        <a:lstStyle/>
        <a:p>
          <a:endParaRPr lang="es-ES"/>
        </a:p>
      </dgm:t>
    </dgm:pt>
    <dgm:pt modelId="{6BF829F8-CCF3-4136-9F54-B3D69CF5B1A6}">
      <dgm:prSet phldrT="[Texto]"/>
      <dgm:spPr/>
      <dgm:t>
        <a:bodyPr/>
        <a:lstStyle/>
        <a:p>
          <a:r>
            <a:rPr lang="es-ES" dirty="0"/>
            <a:t>Proxy</a:t>
          </a:r>
        </a:p>
        <a:p>
          <a:r>
            <a:rPr lang="es-ES" dirty="0"/>
            <a:t>(Autenticación)</a:t>
          </a:r>
        </a:p>
      </dgm:t>
    </dgm:pt>
    <dgm:pt modelId="{76FBA615-65AE-4406-B84F-80A09B42A41D}" type="parTrans" cxnId="{D2BBC5D9-54D2-456A-B5F0-0A8F4DF5DB5A}">
      <dgm:prSet/>
      <dgm:spPr/>
      <dgm:t>
        <a:bodyPr/>
        <a:lstStyle/>
        <a:p>
          <a:endParaRPr lang="es-ES"/>
        </a:p>
      </dgm:t>
    </dgm:pt>
    <dgm:pt modelId="{2358051A-B762-4107-829E-38B4FD0C9927}" type="sibTrans" cxnId="{D2BBC5D9-54D2-456A-B5F0-0A8F4DF5DB5A}">
      <dgm:prSet/>
      <dgm:spPr/>
      <dgm:t>
        <a:bodyPr/>
        <a:lstStyle/>
        <a:p>
          <a:endParaRPr lang="es-ES"/>
        </a:p>
      </dgm:t>
    </dgm:pt>
    <dgm:pt modelId="{C441E2D4-B5F5-431A-8FF6-8BF452DE8E8F}">
      <dgm:prSet phldrT="[Texto]"/>
      <dgm:spPr/>
      <dgm:t>
        <a:bodyPr/>
        <a:lstStyle/>
        <a:p>
          <a:r>
            <a:rPr lang="es-ES" dirty="0"/>
            <a:t>Software con licencia</a:t>
          </a:r>
        </a:p>
      </dgm:t>
    </dgm:pt>
    <dgm:pt modelId="{80B1A666-81FB-4C8D-84D2-F54592FF8368}" type="parTrans" cxnId="{AB145661-3230-448B-886B-040498EA39B9}">
      <dgm:prSet/>
      <dgm:spPr/>
      <dgm:t>
        <a:bodyPr/>
        <a:lstStyle/>
        <a:p>
          <a:endParaRPr lang="es-ES"/>
        </a:p>
      </dgm:t>
    </dgm:pt>
    <dgm:pt modelId="{30288642-8240-49FE-A4C4-F9AE72BD7ACB}" type="sibTrans" cxnId="{AB145661-3230-448B-886B-040498EA39B9}">
      <dgm:prSet/>
      <dgm:spPr/>
      <dgm:t>
        <a:bodyPr/>
        <a:lstStyle/>
        <a:p>
          <a:endParaRPr lang="es-ES"/>
        </a:p>
      </dgm:t>
    </dgm:pt>
    <dgm:pt modelId="{655233D7-3243-4A28-9F12-3EC0E79360B7}">
      <dgm:prSet phldrT="[Texto]"/>
      <dgm:spPr/>
      <dgm:t>
        <a:bodyPr/>
        <a:lstStyle/>
        <a:p>
          <a:r>
            <a:rPr lang="es-ES" dirty="0"/>
            <a:t>REVA / CICCO</a:t>
          </a:r>
        </a:p>
      </dgm:t>
    </dgm:pt>
    <dgm:pt modelId="{487E54AC-B434-4FB2-82AC-FF36A25E1B3E}" type="parTrans" cxnId="{71878D9D-5252-449A-A2EE-C6C7D56F864F}">
      <dgm:prSet/>
      <dgm:spPr/>
      <dgm:t>
        <a:bodyPr/>
        <a:lstStyle/>
        <a:p>
          <a:endParaRPr lang="es-ES"/>
        </a:p>
      </dgm:t>
    </dgm:pt>
    <dgm:pt modelId="{C795A0D1-0014-40D3-9511-5FF555A85D24}" type="sibTrans" cxnId="{71878D9D-5252-449A-A2EE-C6C7D56F864F}">
      <dgm:prSet/>
      <dgm:spPr/>
      <dgm:t>
        <a:bodyPr/>
        <a:lstStyle/>
        <a:p>
          <a:endParaRPr lang="es-ES"/>
        </a:p>
      </dgm:t>
    </dgm:pt>
    <dgm:pt modelId="{EF37CB2A-9444-4B00-A6C4-5C2D66F1CD48}">
      <dgm:prSet phldrT="[Texto]"/>
      <dgm:spPr/>
      <dgm:t>
        <a:bodyPr/>
        <a:lstStyle/>
        <a:p>
          <a:r>
            <a:rPr lang="es-ES" dirty="0" err="1"/>
            <a:t>WorldCat</a:t>
          </a:r>
          <a:r>
            <a:rPr lang="es-ES" dirty="0"/>
            <a:t> Discovery (2020)</a:t>
          </a:r>
        </a:p>
      </dgm:t>
    </dgm:pt>
    <dgm:pt modelId="{D22EAD8F-F450-4A89-A719-183EAD3E063A}" type="parTrans" cxnId="{C55F8D2C-A54F-4DF9-B674-F4EDA678ECF7}">
      <dgm:prSet/>
      <dgm:spPr/>
      <dgm:t>
        <a:bodyPr/>
        <a:lstStyle/>
        <a:p>
          <a:endParaRPr lang="es-ES"/>
        </a:p>
      </dgm:t>
    </dgm:pt>
    <dgm:pt modelId="{E2F8A3AB-EC6E-40C4-AA36-98853FCB14A2}" type="sibTrans" cxnId="{C55F8D2C-A54F-4DF9-B674-F4EDA678ECF7}">
      <dgm:prSet/>
      <dgm:spPr/>
      <dgm:t>
        <a:bodyPr/>
        <a:lstStyle/>
        <a:p>
          <a:endParaRPr lang="es-ES"/>
        </a:p>
      </dgm:t>
    </dgm:pt>
    <dgm:pt modelId="{DCBD67F6-001C-44EB-BD0F-E80F4BDD774E}">
      <dgm:prSet phldrT="[Texto]"/>
      <dgm:spPr/>
      <dgm:t>
        <a:bodyPr/>
        <a:lstStyle/>
        <a:p>
          <a:r>
            <a:rPr lang="es-ES" dirty="0" err="1"/>
            <a:t>OpenAthens</a:t>
          </a:r>
          <a:r>
            <a:rPr lang="es-ES" dirty="0"/>
            <a:t> (hasta 2019)</a:t>
          </a:r>
        </a:p>
      </dgm:t>
    </dgm:pt>
    <dgm:pt modelId="{21B3A5CF-B92E-4E80-8E5A-49C6FD1204D4}" type="parTrans" cxnId="{AC00A40B-12B2-483D-95F5-88A211D2FC91}">
      <dgm:prSet/>
      <dgm:spPr/>
      <dgm:t>
        <a:bodyPr/>
        <a:lstStyle/>
        <a:p>
          <a:endParaRPr lang="es-ES"/>
        </a:p>
      </dgm:t>
    </dgm:pt>
    <dgm:pt modelId="{ED246C0D-4789-4DFD-A2D9-971578A236D5}" type="sibTrans" cxnId="{AC00A40B-12B2-483D-95F5-88A211D2FC91}">
      <dgm:prSet/>
      <dgm:spPr/>
      <dgm:t>
        <a:bodyPr/>
        <a:lstStyle/>
        <a:p>
          <a:endParaRPr lang="es-ES"/>
        </a:p>
      </dgm:t>
    </dgm:pt>
    <dgm:pt modelId="{0322D941-E779-431D-A63E-64886BA2159B}">
      <dgm:prSet phldrT="[Texto]"/>
      <dgm:spPr/>
      <dgm:t>
        <a:bodyPr/>
        <a:lstStyle/>
        <a:p>
          <a:r>
            <a:rPr lang="es-ES" dirty="0"/>
            <a:t>Software con licencia</a:t>
          </a:r>
        </a:p>
      </dgm:t>
    </dgm:pt>
    <dgm:pt modelId="{AA4EB4CD-1516-4EAA-8ECE-D39C7B9FB36B}" type="parTrans" cxnId="{0D46214C-FEB0-40B0-8DB4-3A7BEE987DFD}">
      <dgm:prSet/>
      <dgm:spPr/>
      <dgm:t>
        <a:bodyPr/>
        <a:lstStyle/>
        <a:p>
          <a:endParaRPr lang="es-ES"/>
        </a:p>
      </dgm:t>
    </dgm:pt>
    <dgm:pt modelId="{5B961C1E-3CDB-43F6-86A6-27BC8D69B5CA}" type="sibTrans" cxnId="{0D46214C-FEB0-40B0-8DB4-3A7BEE987DFD}">
      <dgm:prSet/>
      <dgm:spPr/>
      <dgm:t>
        <a:bodyPr/>
        <a:lstStyle/>
        <a:p>
          <a:endParaRPr lang="es-ES"/>
        </a:p>
      </dgm:t>
    </dgm:pt>
    <dgm:pt modelId="{9B37EE9D-3713-4FDE-B50E-5D7E41AA4539}">
      <dgm:prSet/>
      <dgm:spPr/>
      <dgm:t>
        <a:bodyPr/>
        <a:lstStyle/>
        <a:p>
          <a:r>
            <a:rPr lang="es-ES" dirty="0" err="1"/>
            <a:t>Ezproxy</a:t>
          </a:r>
          <a:r>
            <a:rPr lang="es-ES" dirty="0"/>
            <a:t> (2020)</a:t>
          </a:r>
        </a:p>
      </dgm:t>
    </dgm:pt>
    <dgm:pt modelId="{45C65C86-31D2-41B6-9D37-B941BA92D59A}" type="parTrans" cxnId="{6D0CD85A-821A-4B4E-930B-1DB6774A210C}">
      <dgm:prSet/>
      <dgm:spPr/>
      <dgm:t>
        <a:bodyPr/>
        <a:lstStyle/>
        <a:p>
          <a:endParaRPr lang="es-ES"/>
        </a:p>
      </dgm:t>
    </dgm:pt>
    <dgm:pt modelId="{7AD115B9-C9FF-4A1C-AAC1-B81AB854D0BE}" type="sibTrans" cxnId="{6D0CD85A-821A-4B4E-930B-1DB6774A210C}">
      <dgm:prSet/>
      <dgm:spPr/>
      <dgm:t>
        <a:bodyPr/>
        <a:lstStyle/>
        <a:p>
          <a:endParaRPr lang="es-ES"/>
        </a:p>
      </dgm:t>
    </dgm:pt>
    <dgm:pt modelId="{984B3218-3341-44AB-8EE7-5C9955E23E4C}" type="pres">
      <dgm:prSet presAssocID="{CF4FD9D2-146E-4C4E-85F0-DA6DE9FEBD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Y"/>
        </a:p>
      </dgm:t>
    </dgm:pt>
    <dgm:pt modelId="{786A12F6-1FE6-48C7-AE78-B9A56DBF335A}" type="pres">
      <dgm:prSet presAssocID="{5CD233D9-283B-40F0-B93A-9E1A5DAA44D8}" presName="linNode" presStyleCnt="0"/>
      <dgm:spPr/>
    </dgm:pt>
    <dgm:pt modelId="{96AB0A95-8764-4EE5-A648-CC485E04C035}" type="pres">
      <dgm:prSet presAssocID="{5CD233D9-283B-40F0-B93A-9E1A5DAA44D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PY"/>
        </a:p>
      </dgm:t>
    </dgm:pt>
    <dgm:pt modelId="{1B87B9D2-0B79-4C55-9C4F-5E933FA353DD}" type="pres">
      <dgm:prSet presAssocID="{5CD233D9-283B-40F0-B93A-9E1A5DAA44D8}" presName="descendantText" presStyleLbl="alignAccFollowNode1" presStyleIdx="0" presStyleCnt="3" custScaleX="69015">
        <dgm:presLayoutVars>
          <dgm:bulletEnabled val="1"/>
        </dgm:presLayoutVars>
      </dgm:prSet>
      <dgm:spPr/>
      <dgm:t>
        <a:bodyPr/>
        <a:lstStyle/>
        <a:p>
          <a:endParaRPr lang="es-PY"/>
        </a:p>
      </dgm:t>
    </dgm:pt>
    <dgm:pt modelId="{B2549097-039E-4B42-81E8-6CDB7FEA3ADA}" type="pres">
      <dgm:prSet presAssocID="{863DEC8B-8FF3-4BCF-AE04-E73A25BA7333}" presName="sp" presStyleCnt="0"/>
      <dgm:spPr/>
    </dgm:pt>
    <dgm:pt modelId="{026CA347-9720-48ED-B1D1-96C14872EED6}" type="pres">
      <dgm:prSet presAssocID="{B112C6A8-F5C1-4140-A074-E4108601FC23}" presName="linNode" presStyleCnt="0"/>
      <dgm:spPr/>
    </dgm:pt>
    <dgm:pt modelId="{C08A6012-7DF3-42D0-962E-DCC6214514EC}" type="pres">
      <dgm:prSet presAssocID="{B112C6A8-F5C1-4140-A074-E4108601FC2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PY"/>
        </a:p>
      </dgm:t>
    </dgm:pt>
    <dgm:pt modelId="{E15D3107-C695-4CE7-A5FD-C40FE19F4999}" type="pres">
      <dgm:prSet presAssocID="{B112C6A8-F5C1-4140-A074-E4108601FC23}" presName="descendantText" presStyleLbl="alignAccFollowNode1" presStyleIdx="1" presStyleCnt="3" custScaleX="69015" custScaleY="115516">
        <dgm:presLayoutVars>
          <dgm:bulletEnabled val="1"/>
        </dgm:presLayoutVars>
      </dgm:prSet>
      <dgm:spPr/>
      <dgm:t>
        <a:bodyPr/>
        <a:lstStyle/>
        <a:p>
          <a:endParaRPr lang="es-PY"/>
        </a:p>
      </dgm:t>
    </dgm:pt>
    <dgm:pt modelId="{F27A277E-AF4E-4C5C-9E0B-D07E217700EB}" type="pres">
      <dgm:prSet presAssocID="{73A60116-1C5D-42DB-95E8-FBB03F9CD245}" presName="sp" presStyleCnt="0"/>
      <dgm:spPr/>
    </dgm:pt>
    <dgm:pt modelId="{252C642F-6327-4BF1-B158-6A678407DD82}" type="pres">
      <dgm:prSet presAssocID="{6BF829F8-CCF3-4136-9F54-B3D69CF5B1A6}" presName="linNode" presStyleCnt="0"/>
      <dgm:spPr/>
    </dgm:pt>
    <dgm:pt modelId="{097EE4AA-3656-4F92-BC90-59077E299598}" type="pres">
      <dgm:prSet presAssocID="{6BF829F8-CCF3-4136-9F54-B3D69CF5B1A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PY"/>
        </a:p>
      </dgm:t>
    </dgm:pt>
    <dgm:pt modelId="{B791B75F-4278-4ADC-8D14-DF749AF02CA9}" type="pres">
      <dgm:prSet presAssocID="{6BF829F8-CCF3-4136-9F54-B3D69CF5B1A6}" presName="descendantText" presStyleLbl="alignAccFollowNode1" presStyleIdx="2" presStyleCnt="3" custScaleX="69015" custScaleY="113411">
        <dgm:presLayoutVars>
          <dgm:bulletEnabled val="1"/>
        </dgm:presLayoutVars>
      </dgm:prSet>
      <dgm:spPr/>
      <dgm:t>
        <a:bodyPr/>
        <a:lstStyle/>
        <a:p>
          <a:endParaRPr lang="es-PY"/>
        </a:p>
      </dgm:t>
    </dgm:pt>
  </dgm:ptLst>
  <dgm:cxnLst>
    <dgm:cxn modelId="{A36F860B-9344-49AA-9D6C-E45D0257D372}" type="presOf" srcId="{0322D941-E779-431D-A63E-64886BA2159B}" destId="{E15D3107-C695-4CE7-A5FD-C40FE19F4999}" srcOrd="0" destOrd="0" presId="urn:microsoft.com/office/officeart/2005/8/layout/vList5"/>
    <dgm:cxn modelId="{55EFBB8E-8E57-44DB-A450-BBAC556C5AC8}" srcId="{CF4FD9D2-146E-4C4E-85F0-DA6DE9FEBD2E}" destId="{B112C6A8-F5C1-4140-A074-E4108601FC23}" srcOrd="1" destOrd="0" parTransId="{365386E9-F3B3-4877-AF2B-CDD4CBEAC741}" sibTransId="{73A60116-1C5D-42DB-95E8-FBB03F9CD245}"/>
    <dgm:cxn modelId="{9BDC826C-DE76-49BE-89DB-8D196528901E}" type="presOf" srcId="{A0136AA2-E781-4789-A94B-64B80F4C6F7F}" destId="{1B87B9D2-0B79-4C55-9C4F-5E933FA353DD}" srcOrd="0" destOrd="1" presId="urn:microsoft.com/office/officeart/2005/8/layout/vList5"/>
    <dgm:cxn modelId="{D2BBC5D9-54D2-456A-B5F0-0A8F4DF5DB5A}" srcId="{CF4FD9D2-146E-4C4E-85F0-DA6DE9FEBD2E}" destId="{6BF829F8-CCF3-4136-9F54-B3D69CF5B1A6}" srcOrd="2" destOrd="0" parTransId="{76FBA615-65AE-4406-B84F-80A09B42A41D}" sibTransId="{2358051A-B762-4107-829E-38B4FD0C9927}"/>
    <dgm:cxn modelId="{73FB0543-215F-43ED-AF83-60BBECBF036A}" type="presOf" srcId="{6BF829F8-CCF3-4136-9F54-B3D69CF5B1A6}" destId="{097EE4AA-3656-4F92-BC90-59077E299598}" srcOrd="0" destOrd="0" presId="urn:microsoft.com/office/officeart/2005/8/layout/vList5"/>
    <dgm:cxn modelId="{37DD0E45-6B24-44C4-A127-80CC415AB345}" type="presOf" srcId="{3F1B7AD5-C403-4E95-AC50-C4D0A26B9370}" destId="{E15D3107-C695-4CE7-A5FD-C40FE19F4999}" srcOrd="0" destOrd="1" presId="urn:microsoft.com/office/officeart/2005/8/layout/vList5"/>
    <dgm:cxn modelId="{AB145661-3230-448B-886B-040498EA39B9}" srcId="{6BF829F8-CCF3-4136-9F54-B3D69CF5B1A6}" destId="{C441E2D4-B5F5-431A-8FF6-8BF452DE8E8F}" srcOrd="0" destOrd="0" parTransId="{80B1A666-81FB-4C8D-84D2-F54592FF8368}" sibTransId="{30288642-8240-49FE-A4C4-F9AE72BD7ACB}"/>
    <dgm:cxn modelId="{0D46214C-FEB0-40B0-8DB4-3A7BEE987DFD}" srcId="{B112C6A8-F5C1-4140-A074-E4108601FC23}" destId="{0322D941-E779-431D-A63E-64886BA2159B}" srcOrd="0" destOrd="0" parTransId="{AA4EB4CD-1516-4EAA-8ECE-D39C7B9FB36B}" sibTransId="{5B961C1E-3CDB-43F6-86A6-27BC8D69B5CA}"/>
    <dgm:cxn modelId="{48DB1694-819A-4E5A-B060-8F990D90EE27}" type="presOf" srcId="{9B37EE9D-3713-4FDE-B50E-5D7E41AA4539}" destId="{B791B75F-4278-4ADC-8D14-DF749AF02CA9}" srcOrd="0" destOrd="2" presId="urn:microsoft.com/office/officeart/2005/8/layout/vList5"/>
    <dgm:cxn modelId="{6F707AE6-0237-4ECF-B0B6-6EFA71FE8DB4}" type="presOf" srcId="{5CD233D9-283B-40F0-B93A-9E1A5DAA44D8}" destId="{96AB0A95-8764-4EE5-A648-CC485E04C035}" srcOrd="0" destOrd="0" presId="urn:microsoft.com/office/officeart/2005/8/layout/vList5"/>
    <dgm:cxn modelId="{078BE4EC-4A48-478F-87DE-8ACCF288D7F5}" srcId="{B112C6A8-F5C1-4140-A074-E4108601FC23}" destId="{3F1B7AD5-C403-4E95-AC50-C4D0A26B9370}" srcOrd="1" destOrd="0" parTransId="{ABF4BF3A-A1F6-4EF4-B00E-571000978127}" sibTransId="{9086C2DD-05BA-464C-B398-42C5F7B063B7}"/>
    <dgm:cxn modelId="{CEEF605A-2C61-4D54-B15A-2F3693154AC2}" type="presOf" srcId="{C441E2D4-B5F5-431A-8FF6-8BF452DE8E8F}" destId="{B791B75F-4278-4ADC-8D14-DF749AF02CA9}" srcOrd="0" destOrd="0" presId="urn:microsoft.com/office/officeart/2005/8/layout/vList5"/>
    <dgm:cxn modelId="{AC00A40B-12B2-483D-95F5-88A211D2FC91}" srcId="{6BF829F8-CCF3-4136-9F54-B3D69CF5B1A6}" destId="{DCBD67F6-001C-44EB-BD0F-E80F4BDD774E}" srcOrd="1" destOrd="0" parTransId="{21B3A5CF-B92E-4E80-8E5A-49C6FD1204D4}" sibTransId="{ED246C0D-4789-4DFD-A2D9-971578A236D5}"/>
    <dgm:cxn modelId="{71878D9D-5252-449A-A2EE-C6C7D56F864F}" srcId="{5CD233D9-283B-40F0-B93A-9E1A5DAA44D8}" destId="{655233D7-3243-4A28-9F12-3EC0E79360B7}" srcOrd="2" destOrd="0" parTransId="{487E54AC-B434-4FB2-82AC-FF36A25E1B3E}" sibTransId="{C795A0D1-0014-40D3-9511-5FF555A85D24}"/>
    <dgm:cxn modelId="{413A0519-CE16-4634-A95A-A083D7DA0D56}" type="presOf" srcId="{655233D7-3243-4A28-9F12-3EC0E79360B7}" destId="{1B87B9D2-0B79-4C55-9C4F-5E933FA353DD}" srcOrd="0" destOrd="2" presId="urn:microsoft.com/office/officeart/2005/8/layout/vList5"/>
    <dgm:cxn modelId="{C55F8D2C-A54F-4DF9-B674-F4EDA678ECF7}" srcId="{B112C6A8-F5C1-4140-A074-E4108601FC23}" destId="{EF37CB2A-9444-4B00-A6C4-5C2D66F1CD48}" srcOrd="2" destOrd="0" parTransId="{D22EAD8F-F450-4A89-A719-183EAD3E063A}" sibTransId="{E2F8A3AB-EC6E-40C4-AA36-98853FCB14A2}"/>
    <dgm:cxn modelId="{742EC1AA-7C01-4D6C-8EE1-57BFC5727C20}" srcId="{5CD233D9-283B-40F0-B93A-9E1A5DAA44D8}" destId="{A0136AA2-E781-4789-A94B-64B80F4C6F7F}" srcOrd="1" destOrd="0" parTransId="{98B48BC8-12FA-448A-AB38-8C14A956C3DE}" sibTransId="{DD07315C-0693-4379-A07D-EDDB9CB1D90B}"/>
    <dgm:cxn modelId="{A30E676F-5DA8-4BB4-9953-49578524061F}" type="presOf" srcId="{B112C6A8-F5C1-4140-A074-E4108601FC23}" destId="{C08A6012-7DF3-42D0-962E-DCC6214514EC}" srcOrd="0" destOrd="0" presId="urn:microsoft.com/office/officeart/2005/8/layout/vList5"/>
    <dgm:cxn modelId="{2D85A3E6-225A-4D38-B50C-4A632139B362}" type="presOf" srcId="{F074B878-1627-4B9F-AAD1-F4B717E38028}" destId="{1B87B9D2-0B79-4C55-9C4F-5E933FA353DD}" srcOrd="0" destOrd="0" presId="urn:microsoft.com/office/officeart/2005/8/layout/vList5"/>
    <dgm:cxn modelId="{99641602-7A2D-46A8-80C9-D7DACF275C53}" srcId="{CF4FD9D2-146E-4C4E-85F0-DA6DE9FEBD2E}" destId="{5CD233D9-283B-40F0-B93A-9E1A5DAA44D8}" srcOrd="0" destOrd="0" parTransId="{00068A8E-D700-4CC1-8637-B4DD518CD001}" sibTransId="{863DEC8B-8FF3-4BCF-AE04-E73A25BA7333}"/>
    <dgm:cxn modelId="{7497BA2D-9763-4245-B4DD-2103758B5EDE}" type="presOf" srcId="{CF4FD9D2-146E-4C4E-85F0-DA6DE9FEBD2E}" destId="{984B3218-3341-44AB-8EE7-5C9955E23E4C}" srcOrd="0" destOrd="0" presId="urn:microsoft.com/office/officeart/2005/8/layout/vList5"/>
    <dgm:cxn modelId="{6D0CD85A-821A-4B4E-930B-1DB6774A210C}" srcId="{6BF829F8-CCF3-4136-9F54-B3D69CF5B1A6}" destId="{9B37EE9D-3713-4FDE-B50E-5D7E41AA4539}" srcOrd="2" destOrd="0" parTransId="{45C65C86-31D2-41B6-9D37-B941BA92D59A}" sibTransId="{7AD115B9-C9FF-4A1C-AAC1-B81AB854D0BE}"/>
    <dgm:cxn modelId="{96BBF650-B75B-4900-8E5E-CBE60D2296F4}" type="presOf" srcId="{EF37CB2A-9444-4B00-A6C4-5C2D66F1CD48}" destId="{E15D3107-C695-4CE7-A5FD-C40FE19F4999}" srcOrd="0" destOrd="2" presId="urn:microsoft.com/office/officeart/2005/8/layout/vList5"/>
    <dgm:cxn modelId="{3A1A8744-3DAA-495B-90BC-B32E7606EDF0}" srcId="{5CD233D9-283B-40F0-B93A-9E1A5DAA44D8}" destId="{F074B878-1627-4B9F-AAD1-F4B717E38028}" srcOrd="0" destOrd="0" parTransId="{4FA34A57-37EC-41AA-AC9D-19292B15F6F6}" sibTransId="{750CBDE3-D798-4A4C-9F5B-7A51002B3884}"/>
    <dgm:cxn modelId="{0F9D5F6F-D5E5-4B52-9A9B-B321C7B8776C}" type="presOf" srcId="{DCBD67F6-001C-44EB-BD0F-E80F4BDD774E}" destId="{B791B75F-4278-4ADC-8D14-DF749AF02CA9}" srcOrd="0" destOrd="1" presId="urn:microsoft.com/office/officeart/2005/8/layout/vList5"/>
    <dgm:cxn modelId="{634F1389-2FF2-48E2-B74A-45B587AF92F1}" type="presParOf" srcId="{984B3218-3341-44AB-8EE7-5C9955E23E4C}" destId="{786A12F6-1FE6-48C7-AE78-B9A56DBF335A}" srcOrd="0" destOrd="0" presId="urn:microsoft.com/office/officeart/2005/8/layout/vList5"/>
    <dgm:cxn modelId="{D8375246-8E07-44AB-B2C7-D809641D364F}" type="presParOf" srcId="{786A12F6-1FE6-48C7-AE78-B9A56DBF335A}" destId="{96AB0A95-8764-4EE5-A648-CC485E04C035}" srcOrd="0" destOrd="0" presId="urn:microsoft.com/office/officeart/2005/8/layout/vList5"/>
    <dgm:cxn modelId="{18FE7798-F472-4D51-B1B0-5421A6D02E94}" type="presParOf" srcId="{786A12F6-1FE6-48C7-AE78-B9A56DBF335A}" destId="{1B87B9D2-0B79-4C55-9C4F-5E933FA353DD}" srcOrd="1" destOrd="0" presId="urn:microsoft.com/office/officeart/2005/8/layout/vList5"/>
    <dgm:cxn modelId="{6371CE38-CD12-4865-8165-B85E7B753056}" type="presParOf" srcId="{984B3218-3341-44AB-8EE7-5C9955E23E4C}" destId="{B2549097-039E-4B42-81E8-6CDB7FEA3ADA}" srcOrd="1" destOrd="0" presId="urn:microsoft.com/office/officeart/2005/8/layout/vList5"/>
    <dgm:cxn modelId="{4CA9B416-EBEA-4163-BD07-A197A4D029B8}" type="presParOf" srcId="{984B3218-3341-44AB-8EE7-5C9955E23E4C}" destId="{026CA347-9720-48ED-B1D1-96C14872EED6}" srcOrd="2" destOrd="0" presId="urn:microsoft.com/office/officeart/2005/8/layout/vList5"/>
    <dgm:cxn modelId="{6D2420EE-C6A7-43E7-8041-4EC86683F6B7}" type="presParOf" srcId="{026CA347-9720-48ED-B1D1-96C14872EED6}" destId="{C08A6012-7DF3-42D0-962E-DCC6214514EC}" srcOrd="0" destOrd="0" presId="urn:microsoft.com/office/officeart/2005/8/layout/vList5"/>
    <dgm:cxn modelId="{579267BE-8EB8-4595-92FA-F8082032A425}" type="presParOf" srcId="{026CA347-9720-48ED-B1D1-96C14872EED6}" destId="{E15D3107-C695-4CE7-A5FD-C40FE19F4999}" srcOrd="1" destOrd="0" presId="urn:microsoft.com/office/officeart/2005/8/layout/vList5"/>
    <dgm:cxn modelId="{B52FF96A-1A82-4E44-88F6-1B91BFBAB59C}" type="presParOf" srcId="{984B3218-3341-44AB-8EE7-5C9955E23E4C}" destId="{F27A277E-AF4E-4C5C-9E0B-D07E217700EB}" srcOrd="3" destOrd="0" presId="urn:microsoft.com/office/officeart/2005/8/layout/vList5"/>
    <dgm:cxn modelId="{CCC165DD-991B-4DDA-9A6A-562A9A6BD5AF}" type="presParOf" srcId="{984B3218-3341-44AB-8EE7-5C9955E23E4C}" destId="{252C642F-6327-4BF1-B158-6A678407DD82}" srcOrd="4" destOrd="0" presId="urn:microsoft.com/office/officeart/2005/8/layout/vList5"/>
    <dgm:cxn modelId="{FC46125F-BEFA-44CC-97DA-3D2ACE8772A0}" type="presParOf" srcId="{252C642F-6327-4BF1-B158-6A678407DD82}" destId="{097EE4AA-3656-4F92-BC90-59077E299598}" srcOrd="0" destOrd="0" presId="urn:microsoft.com/office/officeart/2005/8/layout/vList5"/>
    <dgm:cxn modelId="{46D9F8B4-6EE8-48F4-A889-AEEDCDF8CCF6}" type="presParOf" srcId="{252C642F-6327-4BF1-B158-6A678407DD82}" destId="{B791B75F-4278-4ADC-8D14-DF749AF02CA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BEC09-9820-46A5-A564-6EE5E901D93B}" type="datetimeFigureOut">
              <a:rPr lang="es-PY" smtClean="0"/>
              <a:t>30/10/2020</a:t>
            </a:fld>
            <a:endParaRPr lang="es-PY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DE10A-DB29-4955-83B4-80A6FFC9619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73871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</a:defRPr>
            </a:lvl1pPr>
          </a:lstStyle>
          <a:p>
            <a:endParaRPr lang="es-PY">
              <a:uFillTx/>
            </a:endParaRPr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uFillTx/>
              </a:defRPr>
            </a:lvl1pPr>
          </a:lstStyle>
          <a:p>
            <a:fld id="{54441A57-6004-4438-BC41-F31EAB70EAFC}" type="datetimeFigureOut">
              <a:rPr lang="es-PY" smtClean="0">
                <a:uFillTx/>
              </a:rPr>
              <a:t>30/10/2020</a:t>
            </a:fld>
            <a:endParaRPr lang="es-PY">
              <a:uFillTx/>
            </a:endParaRPr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es-PY">
              <a:uFillTx/>
            </a:endParaRPr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s-PY">
              <a:uFillTx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</a:defRPr>
            </a:lvl1pPr>
          </a:lstStyle>
          <a:p>
            <a:endParaRPr lang="es-PY">
              <a:uFillTx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uFillTx/>
              </a:defRPr>
            </a:lvl1pPr>
          </a:lstStyle>
          <a:p>
            <a:fld id="{ADFDD4D2-C545-4DB0-A54D-77A6712BE559}" type="slidenum">
              <a:rPr lang="es-PY" smtClean="0">
                <a:uFillTx/>
              </a:rPr>
              <a:t>‹Nº›</a:t>
            </a:fld>
            <a:endParaRPr lang="es-PY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71992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2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08394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3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3575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4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48985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5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00472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7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72254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8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71948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9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13289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10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28145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11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93485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12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65437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/>
              <a:t>Los Libros Docentes, Videos y Literatura Universal se encuentran en el Repositorio del ReVA. Todos los materiales que se encuentran en Libros Docentes fueron proveídos por el CONACYT del MEC, DINAPI y Sociedad Lingüística para su catalogación. </a:t>
            </a:r>
          </a:p>
          <a:p>
            <a:r>
              <a:rPr lang="es-419" dirty="0"/>
              <a:t>El resto de los materiales provienen de las editoriales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1EAF9-053A-460E-B2C5-14EAF77DCF74}" type="slidenum">
              <a:rPr lang="es-419" smtClean="0"/>
              <a:t>13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366926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>
              <a:uFillTx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es-ES" noProof="0" smtClean="0">
                <a:uFillTx/>
              </a:rPr>
              <a:pPr rtl="0"/>
              <a:t>14</a:t>
            </a:fld>
            <a:endParaRPr lang="es-ES" noProof="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9660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>
            <a:spLocks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</a:lstStyle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uFillTx/>
                <a:latin typeface="+mj-lt"/>
              </a:defRPr>
            </a:lvl1pPr>
            <a:lvl2pPr marL="457200" indent="0" algn="ctr">
              <a:buNone/>
              <a:defRPr sz="2400">
                <a:uFillTx/>
              </a:defRPr>
            </a:lvl2pPr>
            <a:lvl3pPr marL="914400" indent="0" algn="ctr">
              <a:buNone/>
              <a:defRPr sz="2400">
                <a:uFillTx/>
              </a:defRPr>
            </a:lvl3pPr>
            <a:lvl4pPr marL="1371600" indent="0" algn="ctr">
              <a:buNone/>
              <a:defRPr sz="2000">
                <a:uFillTx/>
              </a:defRPr>
            </a:lvl4pPr>
            <a:lvl5pPr marL="1828800" indent="0" algn="ctr">
              <a:buNone/>
              <a:defRPr sz="2000">
                <a:uFillTx/>
              </a:defRPr>
            </a:lvl5pPr>
            <a:lvl6pPr marL="2286000" indent="0" algn="ctr">
              <a:buNone/>
              <a:defRPr sz="2000">
                <a:uFillTx/>
              </a:defRPr>
            </a:lvl6pPr>
            <a:lvl7pPr marL="2743200" indent="0" algn="ctr">
              <a:buNone/>
              <a:defRPr sz="2000">
                <a:uFillTx/>
              </a:defRPr>
            </a:lvl7pPr>
            <a:lvl8pPr marL="3200400" indent="0" algn="ctr">
              <a:buNone/>
              <a:defRPr sz="2000">
                <a:uFillTx/>
              </a:defRPr>
            </a:lvl8pPr>
            <a:lvl9pPr marL="3657600" indent="0" algn="ctr">
              <a:buNone/>
              <a:defRPr sz="2000">
                <a:uFillTx/>
              </a:defRPr>
            </a:lvl9pPr>
          </a:lstStyle>
          <a:p>
            <a:r>
              <a:rPr lang="es-ES">
                <a:uFillTx/>
              </a:rPr>
              <a:t>Haga clic para editar el estilo de subtítulo del patrón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uFillTx/>
              </a:defRPr>
            </a:lvl1pPr>
          </a:lstStyle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>
            <a:spLocks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</a:lstStyle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uFillTx/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s-ES">
                <a:uFillTx/>
              </a:rPr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s-ES">
                <a:uFillTx/>
              </a:rPr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s-ES">
                <a:uFillTx/>
              </a:rPr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>
            <a:spLocks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/>
          </p:cNvSpPr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>
            <a:spLocks/>
          </p:cNvSpPr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uFillTx/>
              </a:defRPr>
            </a:lvl1pPr>
          </a:lstStyle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s-ES">
                <a:uFillTx/>
              </a:rPr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>
                <a:uFillTx/>
              </a:defRPr>
            </a:lvl1pPr>
          </a:lstStyle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uFillTx/>
              </a:defRPr>
            </a:lvl1pPr>
          </a:lstStyle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/>
          </p:cNvSpPr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>
            <a:spLocks/>
          </p:cNvSpPr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  <a:uFillTx/>
              </a:defRPr>
            </a:lvl1pPr>
          </a:lstStyle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r>
              <a:rPr lang="es-ES">
                <a:uFillTx/>
              </a:rPr>
              <a:t>Haga clic en el icono para agregar una imagen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s-ES">
                <a:uFillTx/>
              </a:rPr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>
            <a:spLocks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uFillTx/>
              </a:rPr>
              <a:t>10/30/2020</a:t>
            </a:fld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uFillTx/>
              </a:rPr>
              <a:t>‹Nº›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11">
            <a:extLst>
              <a:ext uri="{FF2B5EF4-FFF2-40B4-BE49-F238E27FC236}">
                <a16:creationId xmlns:a16="http://schemas.microsoft.com/office/drawing/2014/main" xmlns="" id="{9A6160A9-C8C6-47D9-9D57-6009A604F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5263"/>
            <a:ext cx="666750" cy="66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hape 99" descr="http://conacyteduca.org/wp-content/uploads/2017/01/bg-colores.png">
            <a:extLst>
              <a:ext uri="{FF2B5EF4-FFF2-40B4-BE49-F238E27FC236}">
                <a16:creationId xmlns:a16="http://schemas.microsoft.com/office/drawing/2014/main" xmlns="" id="{977D55BD-5F39-412C-B3AB-36DF87E8E446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1" t="37811" r="26276" b="22801"/>
          <a:stretch>
            <a:fillRect/>
          </a:stretch>
        </p:blipFill>
        <p:spPr bwMode="auto">
          <a:xfrm>
            <a:off x="0" y="6678000"/>
            <a:ext cx="12192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935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>
            <a:spLocks/>
          </p:cNvSpPr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>
                <a:uFillTx/>
              </a:rPr>
              <a:t>Haga clic para modificar el estilo de título del patrón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>
                <a:uFillTx/>
              </a:rPr>
              <a:t>Editar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uFillTx/>
              </a:defRPr>
            </a:lvl1pPr>
          </a:lstStyle>
          <a:p>
            <a:fld id="{48A87A34-81AB-432B-8DAE-1953F412C126}" type="datetimeFigureOut">
              <a:rPr lang="en-US" smtClean="0">
                <a:uFillTx/>
              </a:rPr>
              <a:pPr/>
              <a:t>10/30/2020</a:t>
            </a:fld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uFillTx/>
              </a:defRPr>
            </a:lvl1pPr>
          </a:lstStyle>
          <a:p>
            <a:fld id="{6D22F896-40B5-4ADD-8801-0D06FADFA095}" type="slidenum">
              <a:rPr lang="en-US" smtClean="0">
                <a:uFillTx/>
              </a:rPr>
              <a:pPr/>
              <a:t>‹Nº›</a:t>
            </a:fld>
            <a:endParaRPr lang="en-US" dirty="0">
              <a:uFillTx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va.conacyt.gov.py/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dspacereva.conacyt.gov.py/xmlui-repo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cicco.conacyt.gov.py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delgado@conacyt.gov.py" TargetMode="External"/><Relationship Id="rId4" Type="http://schemas.openxmlformats.org/officeDocument/2006/relationships/hyperlink" Target="mailto:pbareiro@conacyt.gov.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2"/>
          <a:srcRect l="24651" t="22801" r="26277" b="37811"/>
          <a:stretch/>
        </p:blipFill>
        <p:spPr bwMode="auto">
          <a:xfrm>
            <a:off x="0" y="0"/>
            <a:ext cx="12192000" cy="581156"/>
          </a:xfrm>
          <a:prstGeom prst="rect">
            <a:avLst/>
          </a:prstGeom>
        </p:spPr>
      </p:pic>
      <p:pic>
        <p:nvPicPr>
          <p:cNvPr id="15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2"/>
          <a:srcRect l="24651" t="22801" r="26277" b="37811"/>
          <a:stretch/>
        </p:blipFill>
        <p:spPr bwMode="auto">
          <a:xfrm>
            <a:off x="-4811" y="6276844"/>
            <a:ext cx="12196811" cy="58115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920" r="2155"/>
          <a:stretch/>
        </p:blipFill>
        <p:spPr>
          <a:xfrm>
            <a:off x="1316049" y="786179"/>
            <a:ext cx="9339943" cy="9239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80" y="2804552"/>
            <a:ext cx="2997883" cy="152434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694" y="2813132"/>
            <a:ext cx="3940517" cy="1577970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08382" y="1886563"/>
            <a:ext cx="11021824" cy="732951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Y" sz="4000" dirty="0">
                <a:solidFill>
                  <a:schemeClr val="bg2">
                    <a:lumMod val="50000"/>
                  </a:schemeClr>
                </a:solidFill>
                <a:latin typeface="Baskerville Old Face" panose="02020602080505020303" pitchFamily="18" charset="0"/>
                <a:ea typeface="+mn-ea"/>
                <a:cs typeface="+mn-cs"/>
              </a:rPr>
              <a:t>Repositorio Institucional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524855" y="5078733"/>
            <a:ext cx="11021824" cy="732951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Y" sz="4000" dirty="0">
                <a:solidFill>
                  <a:schemeClr val="bg2">
                    <a:lumMod val="50000"/>
                  </a:schemeClr>
                </a:solidFill>
                <a:latin typeface="Baskerville Old Face" panose="02020602080505020303" pitchFamily="18" charset="0"/>
                <a:ea typeface="+mn-ea"/>
                <a:cs typeface="+mn-cs"/>
              </a:rPr>
              <a:t>Funcionamiento básico para el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52009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  <a:t/>
            </a:r>
            <a:b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s-PY" sz="1600" dirty="0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REVA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62A7B7C0-DACD-425B-8268-BCE7B66EA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722" y="2015465"/>
            <a:ext cx="6200880" cy="453225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479F3207-F4AA-456D-967A-951A7205F255}"/>
              </a:ext>
            </a:extLst>
          </p:cNvPr>
          <p:cNvSpPr txBox="1">
            <a:spLocks/>
          </p:cNvSpPr>
          <p:nvPr/>
        </p:nvSpPr>
        <p:spPr>
          <a:xfrm>
            <a:off x="2875722" y="1043233"/>
            <a:ext cx="4383172" cy="7329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>
                <a:hlinkClick r:id="rId5"/>
              </a:rPr>
              <a:t>https://reva.conacyt.gov.p/</a:t>
            </a:r>
            <a:endParaRPr lang="es-PY" sz="4000" dirty="0">
              <a:solidFill>
                <a:schemeClr val="tx1"/>
              </a:solidFill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973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52011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  <a:t/>
            </a:r>
            <a:b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s-PY" sz="1600" dirty="0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Descubridor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450D0CF-3013-49DC-B998-715CCCA2E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179" y="1281580"/>
            <a:ext cx="7644020" cy="540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54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52009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  <a:t/>
            </a:r>
            <a:b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s-PY" sz="1600" dirty="0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REVA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479F3207-F4AA-456D-967A-951A7205F255}"/>
              </a:ext>
            </a:extLst>
          </p:cNvPr>
          <p:cNvSpPr txBox="1">
            <a:spLocks/>
          </p:cNvSpPr>
          <p:nvPr/>
        </p:nvSpPr>
        <p:spPr>
          <a:xfrm>
            <a:off x="1355019" y="991557"/>
            <a:ext cx="9252021" cy="7329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>
                <a:hlinkClick r:id="rId4"/>
              </a:rPr>
              <a:t>https://dspacereva.conacyt.gov.py/xmlui-repo/</a:t>
            </a:r>
            <a:endParaRPr lang="es-PY" sz="4000" dirty="0">
              <a:solidFill>
                <a:schemeClr val="tx1"/>
              </a:solidFill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784AA1A-D056-4190-9850-B4F653CA6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449" y="1897974"/>
            <a:ext cx="923925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62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52009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  <a:t/>
            </a:r>
            <a:br>
              <a:rPr lang="en-US" sz="1600" dirty="0">
                <a:solidFill>
                  <a:srgbClr val="1F497D"/>
                </a:solidFill>
                <a:uFillTx/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s-PY" sz="1600" dirty="0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CICCO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479F3207-F4AA-456D-967A-951A7205F255}"/>
              </a:ext>
            </a:extLst>
          </p:cNvPr>
          <p:cNvSpPr txBox="1">
            <a:spLocks/>
          </p:cNvSpPr>
          <p:nvPr/>
        </p:nvSpPr>
        <p:spPr>
          <a:xfrm>
            <a:off x="728869" y="1278705"/>
            <a:ext cx="6862347" cy="732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>
                <a:hlinkClick r:id="rId4"/>
              </a:rPr>
              <a:t>https://cicco.conacyt.gov.py/</a:t>
            </a:r>
            <a:endParaRPr lang="es-PY" sz="4000" dirty="0">
              <a:solidFill>
                <a:schemeClr val="tx1"/>
              </a:solidFill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86EB3B1F-426D-4364-ACF6-BB2B5EBC6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69" y="2238352"/>
            <a:ext cx="11065135" cy="38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7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2"/>
          <a:srcRect l="24651" t="22801" r="26277" b="37811"/>
          <a:stretch/>
        </p:blipFill>
        <p:spPr bwMode="auto">
          <a:xfrm>
            <a:off x="0" y="0"/>
            <a:ext cx="12192000" cy="581156"/>
          </a:xfrm>
          <a:prstGeom prst="rect">
            <a:avLst/>
          </a:prstGeom>
        </p:spPr>
      </p:pic>
      <p:pic>
        <p:nvPicPr>
          <p:cNvPr id="15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2"/>
          <a:srcRect l="24651" t="22801" r="26277" b="37811"/>
          <a:stretch/>
        </p:blipFill>
        <p:spPr bwMode="auto">
          <a:xfrm>
            <a:off x="-4811" y="6276844"/>
            <a:ext cx="12196811" cy="58115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920" r="2155"/>
          <a:stretch/>
        </p:blipFill>
        <p:spPr>
          <a:xfrm>
            <a:off x="1316049" y="786179"/>
            <a:ext cx="9339943" cy="923925"/>
          </a:xfrm>
          <a:prstGeom prst="rect">
            <a:avLst/>
          </a:prstGeom>
        </p:spPr>
      </p:pic>
      <p:graphicFrame>
        <p:nvGraphicFramePr>
          <p:cNvPr id="10" name="6 Diagrama"/>
          <p:cNvGraphicFramePr/>
          <p:nvPr>
            <p:extLst>
              <p:ext uri="{D42A27DB-BD31-4B8C-83A1-F6EECF244321}">
                <p14:modId xmlns:p14="http://schemas.microsoft.com/office/powerpoint/2010/main" val="4076714739"/>
              </p:ext>
            </p:extLst>
          </p:nvPr>
        </p:nvGraphicFramePr>
        <p:xfrm>
          <a:off x="-396181" y="1702619"/>
          <a:ext cx="7500958" cy="4455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ángulo 5"/>
          <p:cNvSpPr/>
          <p:nvPr/>
        </p:nvSpPr>
        <p:spPr>
          <a:xfrm>
            <a:off x="7341704" y="1836937"/>
            <a:ext cx="4100996" cy="2256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Y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la implementación del repositorio institucional se requiere de tres elementos, el repositorio, el descubridor, y el proxy.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CONACYT cuenta con un repositorio DSPACE, al cual se debe agregar un descubridor y un proxy. </a:t>
            </a:r>
            <a:endParaRPr lang="es-PY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57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43233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Estándar Abierto</a:t>
            </a:r>
          </a:p>
        </p:txBody>
      </p:sp>
      <p:pic>
        <p:nvPicPr>
          <p:cNvPr id="9" name="Picture 2" descr="Captura de pantalla 2016-11-18 a las 17.40.09.png"/>
          <p:cNvPicPr>
            <a:picLocks noGrp="1"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4971" y="2090984"/>
            <a:ext cx="4439588" cy="3159707"/>
          </a:xfrm>
          <a:prstGeom prst="rect">
            <a:avLst/>
          </a:prstGeom>
          <a:noFill/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00" y="5953066"/>
            <a:ext cx="2176171" cy="62005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16561" y="5583734"/>
            <a:ext cx="2840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OAI: </a:t>
            </a:r>
            <a:r>
              <a:rPr lang="es-PY" b="1" dirty="0"/>
              <a:t>Open Archive </a:t>
            </a:r>
            <a:r>
              <a:rPr lang="es-PY" b="1" dirty="0" err="1"/>
              <a:t>Initiative</a:t>
            </a:r>
            <a:endParaRPr lang="es-ES" b="1" dirty="0"/>
          </a:p>
        </p:txBody>
      </p:sp>
      <p:sp>
        <p:nvSpPr>
          <p:cNvPr id="10" name="Rectángulo 9"/>
          <p:cNvSpPr/>
          <p:nvPr/>
        </p:nvSpPr>
        <p:spPr>
          <a:xfrm>
            <a:off x="1524524" y="5953066"/>
            <a:ext cx="3609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 err="1"/>
              <a:t>Dublin</a:t>
            </a:r>
            <a:r>
              <a:rPr lang="es-PY" b="1" dirty="0"/>
              <a:t> Core</a:t>
            </a:r>
            <a:r>
              <a:rPr lang="es-ES" b="1" dirty="0"/>
              <a:t>: </a:t>
            </a:r>
            <a:r>
              <a:rPr lang="es-PY" b="1" dirty="0"/>
              <a:t>modelo de metadatos</a:t>
            </a:r>
            <a:endParaRPr lang="es-ES" b="1" dirty="0"/>
          </a:p>
        </p:txBody>
      </p:sp>
      <p:sp>
        <p:nvSpPr>
          <p:cNvPr id="11" name="Rectángulo 10"/>
          <p:cNvSpPr/>
          <p:nvPr/>
        </p:nvSpPr>
        <p:spPr>
          <a:xfrm>
            <a:off x="6223000" y="1836937"/>
            <a:ext cx="5219700" cy="1561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repositorio DSPACE, utiliza un estándar abierto el cual es necesario manejar para realizar la catalogación de materiales a ser agregados en el repositorio posteriormente, a través de los metadatos. </a:t>
            </a:r>
            <a:endParaRPr lang="es-PY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594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>
            <a:spLocks/>
          </p:cNvSpPr>
          <p:nvPr/>
        </p:nvSpPr>
        <p:spPr>
          <a:xfrm>
            <a:off x="-15926" y="1043233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>
              <a:uFillTx/>
            </a:endParaRPr>
          </a:p>
        </p:txBody>
      </p:sp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Repositorio Institucional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00" y="5953066"/>
            <a:ext cx="2176171" cy="6200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69" y="1622765"/>
            <a:ext cx="7397598" cy="4330301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7794366" y="1622765"/>
            <a:ext cx="3991233" cy="3145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usuario realiza una búsqueda en el descubridor bibliográfico, una vez identificado, accede hasta el material a través del servidor proxy, quien va hasta la base de datos donde esté se aloja, y lo presenta al usuario. Las editoriales habilitan al proxy para el acceso a los materiales subscriptos.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proxy autentica y valida a los usuarios habilitados para el acceso.</a:t>
            </a:r>
            <a:endParaRPr lang="es-PY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43233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Descubridor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498262" y="5831810"/>
            <a:ext cx="415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dirty="0"/>
              <a:t>https://repositorio.conacyt.gov.py/vufind/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00" y="5953066"/>
            <a:ext cx="2176171" cy="62005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62" y="1358032"/>
            <a:ext cx="8262910" cy="411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33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43233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Descubridor - Búsqueda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639933" y="1173367"/>
            <a:ext cx="3399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dirty="0"/>
              <a:t>https://repositorio.conacyt.gov.py/vufind/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00" y="5953066"/>
            <a:ext cx="2176171" cy="6200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77" y="1167989"/>
            <a:ext cx="7559056" cy="540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2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43233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Repositorio </a:t>
            </a:r>
            <a:r>
              <a:rPr lang="es-PY" sz="4000" dirty="0" err="1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Dspace</a:t>
            </a:r>
            <a:endParaRPr lang="es-PY" sz="4000" dirty="0">
              <a:solidFill>
                <a:schemeClr val="bg1"/>
              </a:solidFill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60449" y="5878513"/>
            <a:ext cx="338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dirty="0"/>
              <a:t>http://dspacecicco.conacyt.gov.py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449" y="1422409"/>
            <a:ext cx="9239250" cy="43053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00" y="5953066"/>
            <a:ext cx="2176171" cy="62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54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993805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>
              <a:uFillTx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703336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Propuesta 2021- Repositorio básico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18361" y="1173367"/>
            <a:ext cx="9938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/>
              <a:t>Funcionamiento del portal con el contenido del repositorio institucional, no incluyen las subscripciones</a:t>
            </a:r>
            <a:endParaRPr lang="es-PY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00" y="5953066"/>
            <a:ext cx="2176171" cy="620055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77992"/>
              </p:ext>
            </p:extLst>
          </p:nvPr>
        </p:nvGraphicFramePr>
        <p:xfrm>
          <a:off x="840259" y="1776184"/>
          <a:ext cx="9816144" cy="3360236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2417409">
                  <a:extLst>
                    <a:ext uri="{9D8B030D-6E8A-4147-A177-3AD203B41FA5}">
                      <a16:colId xmlns:a16="http://schemas.microsoft.com/office/drawing/2014/main" xmlns="" val="973048644"/>
                    </a:ext>
                  </a:extLst>
                </a:gridCol>
                <a:gridCol w="7398735">
                  <a:extLst>
                    <a:ext uri="{9D8B030D-6E8A-4147-A177-3AD203B41FA5}">
                      <a16:colId xmlns:a16="http://schemas.microsoft.com/office/drawing/2014/main" xmlns="" val="1116409227"/>
                    </a:ext>
                  </a:extLst>
                </a:gridCol>
              </a:tblGrid>
              <a:tr h="283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effectLst/>
                        </a:rPr>
                        <a:t>Ítem</a:t>
                      </a:r>
                      <a:endParaRPr lang="es-PY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effectLst/>
                        </a:rPr>
                        <a:t>Descripción</a:t>
                      </a:r>
                      <a:endParaRPr lang="es-PY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extLst>
                  <a:ext uri="{0D108BD9-81ED-4DB2-BD59-A6C34878D82A}">
                    <a16:rowId xmlns:a16="http://schemas.microsoft.com/office/drawing/2014/main" xmlns="" val="3089640419"/>
                  </a:ext>
                </a:extLst>
              </a:tr>
              <a:tr h="6755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effectLst/>
                        </a:rPr>
                        <a:t>Descubridor bibliográfico</a:t>
                      </a:r>
                      <a:endParaRPr lang="es-PY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u="sng" dirty="0">
                          <a:effectLst/>
                        </a:rPr>
                        <a:t>Descubridor </a:t>
                      </a:r>
                      <a:r>
                        <a:rPr lang="es-MX" sz="1400" b="1" u="sng" dirty="0" err="1">
                          <a:effectLst/>
                        </a:rPr>
                        <a:t>Vufind</a:t>
                      </a:r>
                      <a:r>
                        <a:rPr lang="es-MX" sz="1400" b="1" u="sng" dirty="0">
                          <a:effectLst/>
                        </a:rPr>
                        <a:t>:</a:t>
                      </a:r>
                      <a:r>
                        <a:rPr lang="es-MX" sz="1400" dirty="0">
                          <a:effectLst/>
                        </a:rPr>
                        <a:t> Software Libre a ser instalado y configurado por la técnicos del CONACYT. </a:t>
                      </a:r>
                      <a:endParaRPr lang="es-PY" sz="1400" b="1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extLst>
                  <a:ext uri="{0D108BD9-81ED-4DB2-BD59-A6C34878D82A}">
                    <a16:rowId xmlns:a16="http://schemas.microsoft.com/office/drawing/2014/main" xmlns="" val="1378432540"/>
                  </a:ext>
                </a:extLst>
              </a:tr>
              <a:tr h="824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effectLst/>
                        </a:rPr>
                        <a:t>Servidor Proxy</a:t>
                      </a:r>
                      <a:endParaRPr lang="es-PY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u="sng" dirty="0">
                          <a:effectLst/>
                        </a:rPr>
                        <a:t>Proxy para bibliotecas:</a:t>
                      </a:r>
                      <a:r>
                        <a:rPr lang="es-MX" sz="1400" dirty="0">
                          <a:effectLst/>
                        </a:rPr>
                        <a:t> Licencia, integración con el servidor LDAP de investigadores del CONACYT para autenticación.</a:t>
                      </a:r>
                      <a:endParaRPr lang="es-PY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extLst>
                  <a:ext uri="{0D108BD9-81ED-4DB2-BD59-A6C34878D82A}">
                    <a16:rowId xmlns:a16="http://schemas.microsoft.com/office/drawing/2014/main" xmlns="" val="4167402480"/>
                  </a:ext>
                </a:extLst>
              </a:tr>
              <a:tr h="6755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effectLst/>
                        </a:rPr>
                        <a:t>Software de estadísticas.</a:t>
                      </a:r>
                      <a:endParaRPr lang="es-PY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u="sng" dirty="0">
                          <a:effectLst/>
                        </a:rPr>
                        <a:t>Estadística de biblioteca:</a:t>
                      </a:r>
                      <a:r>
                        <a:rPr lang="es-MX" sz="1400" dirty="0">
                          <a:effectLst/>
                        </a:rPr>
                        <a:t> Licencia, software de reportes y estadísticas de uso del portal, a ser operado por técnicos del CONACYT.</a:t>
                      </a:r>
                      <a:endParaRPr lang="es-PY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extLst>
                  <a:ext uri="{0D108BD9-81ED-4DB2-BD59-A6C34878D82A}">
                    <a16:rowId xmlns:a16="http://schemas.microsoft.com/office/drawing/2014/main" xmlns="" val="867007057"/>
                  </a:ext>
                </a:extLst>
              </a:tr>
              <a:tr h="9012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effectLst/>
                        </a:rPr>
                        <a:t>Integración con el Repositorio Institucional.</a:t>
                      </a:r>
                      <a:endParaRPr lang="es-PY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u="sng" dirty="0">
                          <a:effectLst/>
                        </a:rPr>
                        <a:t>Repositorio</a:t>
                      </a:r>
                      <a:r>
                        <a:rPr lang="es-MX" sz="1400" b="1" u="sng" baseline="0" dirty="0">
                          <a:effectLst/>
                        </a:rPr>
                        <a:t> </a:t>
                      </a:r>
                      <a:r>
                        <a:rPr lang="es-MX" sz="1400" b="1" u="sng" baseline="0" dirty="0" err="1">
                          <a:effectLst/>
                        </a:rPr>
                        <a:t>Dspace</a:t>
                      </a:r>
                      <a:r>
                        <a:rPr lang="es-MX" sz="1400" b="1" u="sng" baseline="0" dirty="0">
                          <a:effectLst/>
                        </a:rPr>
                        <a:t>:</a:t>
                      </a:r>
                      <a:r>
                        <a:rPr lang="es-MX" sz="1400" baseline="0" dirty="0">
                          <a:effectLst/>
                        </a:rPr>
                        <a:t> I</a:t>
                      </a:r>
                      <a:r>
                        <a:rPr lang="es-MX" sz="1400" dirty="0">
                          <a:effectLst/>
                        </a:rPr>
                        <a:t>ntegración del repositorio DSPACE del CONACYT con el descubridor bibliográfico </a:t>
                      </a:r>
                      <a:r>
                        <a:rPr lang="es-MX" sz="1400" dirty="0" err="1">
                          <a:effectLst/>
                        </a:rPr>
                        <a:t>Vufind</a:t>
                      </a:r>
                      <a:r>
                        <a:rPr lang="es-MX" sz="1400" dirty="0">
                          <a:effectLst/>
                        </a:rPr>
                        <a:t>. Dicho repositorio se encuentra instalado en los servidores del CONACYT. </a:t>
                      </a:r>
                      <a:endParaRPr lang="es-PY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297" marR="56297" marT="9383" marB="0"/>
                </a:tc>
                <a:extLst>
                  <a:ext uri="{0D108BD9-81ED-4DB2-BD59-A6C34878D82A}">
                    <a16:rowId xmlns:a16="http://schemas.microsoft.com/office/drawing/2014/main" xmlns="" val="117519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147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00">
            <a:extLst>
              <a:ext uri="{FF2B5EF4-FFF2-40B4-BE49-F238E27FC236}">
                <a16:creationId xmlns:a16="http://schemas.microsoft.com/office/drawing/2014/main" xmlns="" id="{3B3F861D-AC94-4983-9992-E044746B8FBB}"/>
              </a:ext>
            </a:extLst>
          </p:cNvPr>
          <p:cNvSpPr/>
          <p:nvPr/>
        </p:nvSpPr>
        <p:spPr>
          <a:xfrm>
            <a:off x="1067575" y="220339"/>
            <a:ext cx="10231795" cy="65787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algn="just" defTabSz="8255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PY" sz="4000" kern="0" spc="-100" dirty="0">
                <a:solidFill>
                  <a:srgbClr val="47A7BF"/>
                </a:solidFill>
                <a:latin typeface="Book Antiqua" panose="02040602050305030304" pitchFamily="18" charset="0"/>
                <a:sym typeface="Book Antiqua"/>
              </a:rPr>
              <a:t>Contenidos disponibles</a:t>
            </a:r>
            <a:endParaRPr lang="es-PY" sz="4000" kern="0" spc="-100" dirty="0">
              <a:solidFill>
                <a:srgbClr val="47A7BF"/>
              </a:solidFill>
              <a:latin typeface="Book Antiqua" panose="02040602050305030304" pitchFamily="18" charset="0"/>
              <a:ea typeface="+mn-ea"/>
              <a:cs typeface="+mn-cs"/>
              <a:sym typeface="Book Antiqua"/>
            </a:endParaRPr>
          </a:p>
        </p:txBody>
      </p:sp>
      <p:grpSp>
        <p:nvGrpSpPr>
          <p:cNvPr id="3" name="Grupo 33">
            <a:extLst>
              <a:ext uri="{FF2B5EF4-FFF2-40B4-BE49-F238E27FC236}">
                <a16:creationId xmlns:a16="http://schemas.microsoft.com/office/drawing/2014/main" xmlns="" id="{D48DA2DF-B76D-46D5-A31E-5E4C7FD31C3D}"/>
              </a:ext>
            </a:extLst>
          </p:cNvPr>
          <p:cNvGrpSpPr>
            <a:grpSpLocks/>
          </p:cNvGrpSpPr>
          <p:nvPr/>
        </p:nvGrpSpPr>
        <p:grpSpPr bwMode="auto">
          <a:xfrm>
            <a:off x="331242" y="1740774"/>
            <a:ext cx="7579184" cy="5166158"/>
            <a:chOff x="3757764" y="2515714"/>
            <a:chExt cx="15157981" cy="10783440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xmlns="" id="{354453FA-086F-4D96-88E9-5E941736EA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34409" y="2515714"/>
              <a:ext cx="14281336" cy="9059453"/>
              <a:chOff x="1809153" y="1872437"/>
              <a:chExt cx="5523795" cy="3504154"/>
            </a:xfrm>
          </p:grpSpPr>
          <p:sp>
            <p:nvSpPr>
              <p:cNvPr id="25" name="Freeform: Shape 82">
                <a:extLst>
                  <a:ext uri="{FF2B5EF4-FFF2-40B4-BE49-F238E27FC236}">
                    <a16:creationId xmlns:a16="http://schemas.microsoft.com/office/drawing/2014/main" xmlns="" id="{F8904976-B8A7-4AC4-A56C-A4ED05A73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442" y="1872437"/>
                <a:ext cx="1022973" cy="1941767"/>
              </a:xfrm>
              <a:custGeom>
                <a:avLst/>
                <a:gdLst>
                  <a:gd name="connsiteX0" fmla="*/ 1091813 w 1364969"/>
                  <a:gd name="connsiteY0" fmla="*/ 0 h 2589076"/>
                  <a:gd name="connsiteX1" fmla="*/ 1251937 w 1364969"/>
                  <a:gd name="connsiteY1" fmla="*/ 0 h 2589076"/>
                  <a:gd name="connsiteX2" fmla="*/ 1238657 w 1364969"/>
                  <a:gd name="connsiteY2" fmla="*/ 30830 h 2589076"/>
                  <a:gd name="connsiteX3" fmla="*/ 1204929 w 1364969"/>
                  <a:gd name="connsiteY3" fmla="*/ 122734 h 2589076"/>
                  <a:gd name="connsiteX4" fmla="*/ 1174508 w 1364969"/>
                  <a:gd name="connsiteY4" fmla="*/ 215960 h 2589076"/>
                  <a:gd name="connsiteX5" fmla="*/ 1148717 w 1364969"/>
                  <a:gd name="connsiteY5" fmla="*/ 311169 h 2589076"/>
                  <a:gd name="connsiteX6" fmla="*/ 1128216 w 1364969"/>
                  <a:gd name="connsiteY6" fmla="*/ 407040 h 2589076"/>
                  <a:gd name="connsiteX7" fmla="*/ 1112344 w 1364969"/>
                  <a:gd name="connsiteY7" fmla="*/ 504233 h 2589076"/>
                  <a:gd name="connsiteX8" fmla="*/ 1099779 w 1364969"/>
                  <a:gd name="connsiteY8" fmla="*/ 601425 h 2589076"/>
                  <a:gd name="connsiteX9" fmla="*/ 1093166 w 1364969"/>
                  <a:gd name="connsiteY9" fmla="*/ 699941 h 2589076"/>
                  <a:gd name="connsiteX10" fmla="*/ 1090520 w 1364969"/>
                  <a:gd name="connsiteY10" fmla="*/ 798456 h 2589076"/>
                  <a:gd name="connsiteX11" fmla="*/ 1093166 w 1364969"/>
                  <a:gd name="connsiteY11" fmla="*/ 896971 h 2589076"/>
                  <a:gd name="connsiteX12" fmla="*/ 1101101 w 1364969"/>
                  <a:gd name="connsiteY12" fmla="*/ 996809 h 2589076"/>
                  <a:gd name="connsiteX13" fmla="*/ 1113005 w 1364969"/>
                  <a:gd name="connsiteY13" fmla="*/ 1095324 h 2589076"/>
                  <a:gd name="connsiteX14" fmla="*/ 1130200 w 1364969"/>
                  <a:gd name="connsiteY14" fmla="*/ 1193839 h 2589076"/>
                  <a:gd name="connsiteX15" fmla="*/ 1152685 w 1364969"/>
                  <a:gd name="connsiteY15" fmla="*/ 1292355 h 2589076"/>
                  <a:gd name="connsiteX16" fmla="*/ 1179137 w 1364969"/>
                  <a:gd name="connsiteY16" fmla="*/ 1390209 h 2589076"/>
                  <a:gd name="connsiteX17" fmla="*/ 1211542 w 1364969"/>
                  <a:gd name="connsiteY17" fmla="*/ 1486079 h 2589076"/>
                  <a:gd name="connsiteX18" fmla="*/ 1248576 w 1364969"/>
                  <a:gd name="connsiteY18" fmla="*/ 1581950 h 2589076"/>
                  <a:gd name="connsiteX19" fmla="*/ 1290901 w 1364969"/>
                  <a:gd name="connsiteY19" fmla="*/ 1676498 h 2589076"/>
                  <a:gd name="connsiteX20" fmla="*/ 1338516 w 1364969"/>
                  <a:gd name="connsiteY20" fmla="*/ 1769724 h 2589076"/>
                  <a:gd name="connsiteX21" fmla="*/ 1364969 w 1364969"/>
                  <a:gd name="connsiteY21" fmla="*/ 1815345 h 2589076"/>
                  <a:gd name="connsiteX22" fmla="*/ 1364969 w 1364969"/>
                  <a:gd name="connsiteY22" fmla="*/ 1816006 h 2589076"/>
                  <a:gd name="connsiteX23" fmla="*/ 1364718 w 1364969"/>
                  <a:gd name="connsiteY23" fmla="*/ 1816152 h 2589076"/>
                  <a:gd name="connsiteX24" fmla="*/ 1364969 w 1364969"/>
                  <a:gd name="connsiteY24" fmla="*/ 1816581 h 2589076"/>
                  <a:gd name="connsiteX25" fmla="*/ 1270200 w 1364969"/>
                  <a:gd name="connsiteY25" fmla="*/ 1871195 h 2589076"/>
                  <a:gd name="connsiteX26" fmla="*/ 1236673 w 1364969"/>
                  <a:gd name="connsiteY26" fmla="*/ 1890719 h 2589076"/>
                  <a:gd name="connsiteX27" fmla="*/ 1236673 w 1364969"/>
                  <a:gd name="connsiteY27" fmla="*/ 1890516 h 2589076"/>
                  <a:gd name="connsiteX28" fmla="*/ 24481 w 1364969"/>
                  <a:gd name="connsiteY28" fmla="*/ 2589076 h 2589076"/>
                  <a:gd name="connsiteX29" fmla="*/ 0 w 1364969"/>
                  <a:gd name="connsiteY29" fmla="*/ 2546160 h 2589076"/>
                  <a:gd name="connsiteX30" fmla="*/ 1212183 w 1364969"/>
                  <a:gd name="connsiteY30" fmla="*/ 1847260 h 2589076"/>
                  <a:gd name="connsiteX31" fmla="*/ 1208236 w 1364969"/>
                  <a:gd name="connsiteY31" fmla="*/ 1840470 h 2589076"/>
                  <a:gd name="connsiteX32" fmla="*/ 1156652 w 1364969"/>
                  <a:gd name="connsiteY32" fmla="*/ 1740632 h 2589076"/>
                  <a:gd name="connsiteX33" fmla="*/ 1111021 w 1364969"/>
                  <a:gd name="connsiteY33" fmla="*/ 1639472 h 2589076"/>
                  <a:gd name="connsiteX34" fmla="*/ 1072003 w 1364969"/>
                  <a:gd name="connsiteY34" fmla="*/ 1536329 h 2589076"/>
                  <a:gd name="connsiteX35" fmla="*/ 1036953 w 1364969"/>
                  <a:gd name="connsiteY35" fmla="*/ 1433185 h 2589076"/>
                  <a:gd name="connsiteX36" fmla="*/ 1008516 w 1364969"/>
                  <a:gd name="connsiteY36" fmla="*/ 1328058 h 2589076"/>
                  <a:gd name="connsiteX37" fmla="*/ 984047 w 1364969"/>
                  <a:gd name="connsiteY37" fmla="*/ 1222931 h 2589076"/>
                  <a:gd name="connsiteX38" fmla="*/ 965530 w 1364969"/>
                  <a:gd name="connsiteY38" fmla="*/ 1117804 h 2589076"/>
                  <a:gd name="connsiteX39" fmla="*/ 952965 w 1364969"/>
                  <a:gd name="connsiteY39" fmla="*/ 1011355 h 2589076"/>
                  <a:gd name="connsiteX40" fmla="*/ 945029 w 1364969"/>
                  <a:gd name="connsiteY40" fmla="*/ 904905 h 2589076"/>
                  <a:gd name="connsiteX41" fmla="*/ 942384 w 1364969"/>
                  <a:gd name="connsiteY41" fmla="*/ 798456 h 2589076"/>
                  <a:gd name="connsiteX42" fmla="*/ 945029 w 1364969"/>
                  <a:gd name="connsiteY42" fmla="*/ 693329 h 2589076"/>
                  <a:gd name="connsiteX43" fmla="*/ 951643 w 1364969"/>
                  <a:gd name="connsiteY43" fmla="*/ 588202 h 2589076"/>
                  <a:gd name="connsiteX44" fmla="*/ 964869 w 1364969"/>
                  <a:gd name="connsiteY44" fmla="*/ 483075 h 2589076"/>
                  <a:gd name="connsiteX45" fmla="*/ 982063 w 1364969"/>
                  <a:gd name="connsiteY45" fmla="*/ 378609 h 2589076"/>
                  <a:gd name="connsiteX46" fmla="*/ 1005210 w 1364969"/>
                  <a:gd name="connsiteY46" fmla="*/ 276127 h 2589076"/>
                  <a:gd name="connsiteX47" fmla="*/ 1031663 w 1364969"/>
                  <a:gd name="connsiteY47" fmla="*/ 174306 h 2589076"/>
                  <a:gd name="connsiteX48" fmla="*/ 1064067 w 1364969"/>
                  <a:gd name="connsiteY48" fmla="*/ 73807 h 2589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64969" h="2589076">
                    <a:moveTo>
                      <a:pt x="1091813" y="0"/>
                    </a:moveTo>
                    <a:lnTo>
                      <a:pt x="1251937" y="0"/>
                    </a:lnTo>
                    <a:lnTo>
                      <a:pt x="1238657" y="30830"/>
                    </a:lnTo>
                    <a:lnTo>
                      <a:pt x="1204929" y="122734"/>
                    </a:lnTo>
                    <a:lnTo>
                      <a:pt x="1174508" y="215960"/>
                    </a:lnTo>
                    <a:lnTo>
                      <a:pt x="1148717" y="311169"/>
                    </a:lnTo>
                    <a:lnTo>
                      <a:pt x="1128216" y="407040"/>
                    </a:lnTo>
                    <a:lnTo>
                      <a:pt x="1112344" y="504233"/>
                    </a:lnTo>
                    <a:lnTo>
                      <a:pt x="1099779" y="601425"/>
                    </a:lnTo>
                    <a:lnTo>
                      <a:pt x="1093166" y="699941"/>
                    </a:lnTo>
                    <a:lnTo>
                      <a:pt x="1090520" y="798456"/>
                    </a:lnTo>
                    <a:lnTo>
                      <a:pt x="1093166" y="896971"/>
                    </a:lnTo>
                    <a:lnTo>
                      <a:pt x="1101101" y="996809"/>
                    </a:lnTo>
                    <a:lnTo>
                      <a:pt x="1113005" y="1095324"/>
                    </a:lnTo>
                    <a:lnTo>
                      <a:pt x="1130200" y="1193839"/>
                    </a:lnTo>
                    <a:lnTo>
                      <a:pt x="1152685" y="1292355"/>
                    </a:lnTo>
                    <a:lnTo>
                      <a:pt x="1179137" y="1390209"/>
                    </a:lnTo>
                    <a:lnTo>
                      <a:pt x="1211542" y="1486079"/>
                    </a:lnTo>
                    <a:lnTo>
                      <a:pt x="1248576" y="1581950"/>
                    </a:lnTo>
                    <a:lnTo>
                      <a:pt x="1290901" y="1676498"/>
                    </a:lnTo>
                    <a:lnTo>
                      <a:pt x="1338516" y="1769724"/>
                    </a:lnTo>
                    <a:lnTo>
                      <a:pt x="1364969" y="1815345"/>
                    </a:lnTo>
                    <a:lnTo>
                      <a:pt x="1364969" y="1816006"/>
                    </a:lnTo>
                    <a:lnTo>
                      <a:pt x="1364718" y="1816152"/>
                    </a:lnTo>
                    <a:lnTo>
                      <a:pt x="1364969" y="1816581"/>
                    </a:lnTo>
                    <a:lnTo>
                      <a:pt x="1270200" y="1871195"/>
                    </a:lnTo>
                    <a:lnTo>
                      <a:pt x="1236673" y="1890719"/>
                    </a:lnTo>
                    <a:lnTo>
                      <a:pt x="1236673" y="1890516"/>
                    </a:lnTo>
                    <a:lnTo>
                      <a:pt x="24481" y="2589076"/>
                    </a:lnTo>
                    <a:lnTo>
                      <a:pt x="0" y="2546160"/>
                    </a:lnTo>
                    <a:lnTo>
                      <a:pt x="1212183" y="1847260"/>
                    </a:lnTo>
                    <a:lnTo>
                      <a:pt x="1208236" y="1840470"/>
                    </a:lnTo>
                    <a:lnTo>
                      <a:pt x="1156652" y="1740632"/>
                    </a:lnTo>
                    <a:lnTo>
                      <a:pt x="1111021" y="1639472"/>
                    </a:lnTo>
                    <a:lnTo>
                      <a:pt x="1072003" y="1536329"/>
                    </a:lnTo>
                    <a:lnTo>
                      <a:pt x="1036953" y="1433185"/>
                    </a:lnTo>
                    <a:lnTo>
                      <a:pt x="1008516" y="1328058"/>
                    </a:lnTo>
                    <a:lnTo>
                      <a:pt x="984047" y="1222931"/>
                    </a:lnTo>
                    <a:lnTo>
                      <a:pt x="965530" y="1117804"/>
                    </a:lnTo>
                    <a:lnTo>
                      <a:pt x="952965" y="1011355"/>
                    </a:lnTo>
                    <a:lnTo>
                      <a:pt x="945029" y="904905"/>
                    </a:lnTo>
                    <a:lnTo>
                      <a:pt x="942384" y="798456"/>
                    </a:lnTo>
                    <a:lnTo>
                      <a:pt x="945029" y="693329"/>
                    </a:lnTo>
                    <a:lnTo>
                      <a:pt x="951643" y="588202"/>
                    </a:lnTo>
                    <a:lnTo>
                      <a:pt x="964869" y="483075"/>
                    </a:lnTo>
                    <a:lnTo>
                      <a:pt x="982063" y="378609"/>
                    </a:lnTo>
                    <a:lnTo>
                      <a:pt x="1005210" y="276127"/>
                    </a:lnTo>
                    <a:lnTo>
                      <a:pt x="1031663" y="174306"/>
                    </a:lnTo>
                    <a:lnTo>
                      <a:pt x="1064067" y="73807"/>
                    </a:lnTo>
                    <a:close/>
                  </a:path>
                </a:pathLst>
              </a:custGeom>
              <a:solidFill>
                <a:srgbClr val="B00D7C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26" name="Freeform: Shape 83">
                <a:extLst>
                  <a:ext uri="{FF2B5EF4-FFF2-40B4-BE49-F238E27FC236}">
                    <a16:creationId xmlns:a16="http://schemas.microsoft.com/office/drawing/2014/main" xmlns="" id="{7142DAD5-AFA9-4DD1-A5A6-6CF7A5A8C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0307" y="1872437"/>
                <a:ext cx="822993" cy="2831263"/>
              </a:xfrm>
              <a:custGeom>
                <a:avLst/>
                <a:gdLst>
                  <a:gd name="connsiteX0" fmla="*/ 161034 w 1097134"/>
                  <a:gd name="connsiteY0" fmla="*/ 0 h 3775488"/>
                  <a:gd name="connsiteX1" fmla="*/ 322580 w 1097134"/>
                  <a:gd name="connsiteY1" fmla="*/ 0 h 3775488"/>
                  <a:gd name="connsiteX2" fmla="*/ 319612 w 1097134"/>
                  <a:gd name="connsiteY2" fmla="*/ 5896 h 3775488"/>
                  <a:gd name="connsiteX3" fmla="*/ 271968 w 1097134"/>
                  <a:gd name="connsiteY3" fmla="*/ 119616 h 3775488"/>
                  <a:gd name="connsiteX4" fmla="*/ 232926 w 1097134"/>
                  <a:gd name="connsiteY4" fmla="*/ 235320 h 3775488"/>
                  <a:gd name="connsiteX5" fmla="*/ 201164 w 1097134"/>
                  <a:gd name="connsiteY5" fmla="*/ 352347 h 3775488"/>
                  <a:gd name="connsiteX6" fmla="*/ 176018 w 1097134"/>
                  <a:gd name="connsiteY6" fmla="*/ 472679 h 3775488"/>
                  <a:gd name="connsiteX7" fmla="*/ 158813 w 1097134"/>
                  <a:gd name="connsiteY7" fmla="*/ 593011 h 3775488"/>
                  <a:gd name="connsiteX8" fmla="*/ 150211 w 1097134"/>
                  <a:gd name="connsiteY8" fmla="*/ 715988 h 3775488"/>
                  <a:gd name="connsiteX9" fmla="*/ 148888 w 1097134"/>
                  <a:gd name="connsiteY9" fmla="*/ 838304 h 3775488"/>
                  <a:gd name="connsiteX10" fmla="*/ 155505 w 1097134"/>
                  <a:gd name="connsiteY10" fmla="*/ 961942 h 3775488"/>
                  <a:gd name="connsiteX11" fmla="*/ 170063 w 1097134"/>
                  <a:gd name="connsiteY11" fmla="*/ 1084918 h 3775488"/>
                  <a:gd name="connsiteX12" fmla="*/ 193223 w 1097134"/>
                  <a:gd name="connsiteY12" fmla="*/ 1206573 h 3775488"/>
                  <a:gd name="connsiteX13" fmla="*/ 224986 w 1097134"/>
                  <a:gd name="connsiteY13" fmla="*/ 1328227 h 3775488"/>
                  <a:gd name="connsiteX14" fmla="*/ 264689 w 1097134"/>
                  <a:gd name="connsiteY14" fmla="*/ 1449221 h 3775488"/>
                  <a:gd name="connsiteX15" fmla="*/ 313656 w 1097134"/>
                  <a:gd name="connsiteY15" fmla="*/ 1567569 h 3775488"/>
                  <a:gd name="connsiteX16" fmla="*/ 369902 w 1097134"/>
                  <a:gd name="connsiteY16" fmla="*/ 1683935 h 3775488"/>
                  <a:gd name="connsiteX17" fmla="*/ 402327 w 1097134"/>
                  <a:gd name="connsiteY17" fmla="*/ 1741456 h 3775488"/>
                  <a:gd name="connsiteX18" fmla="*/ 435413 w 1097134"/>
                  <a:gd name="connsiteY18" fmla="*/ 1796333 h 3775488"/>
                  <a:gd name="connsiteX19" fmla="*/ 506217 w 1097134"/>
                  <a:gd name="connsiteY19" fmla="*/ 1902780 h 3775488"/>
                  <a:gd name="connsiteX20" fmla="*/ 583638 w 1097134"/>
                  <a:gd name="connsiteY20" fmla="*/ 2001955 h 3775488"/>
                  <a:gd name="connsiteX21" fmla="*/ 665692 w 1097134"/>
                  <a:gd name="connsiteY21" fmla="*/ 2095180 h 3775488"/>
                  <a:gd name="connsiteX22" fmla="*/ 754363 w 1097134"/>
                  <a:gd name="connsiteY22" fmla="*/ 2183115 h 3775488"/>
                  <a:gd name="connsiteX23" fmla="*/ 847004 w 1097134"/>
                  <a:gd name="connsiteY23" fmla="*/ 2263116 h 3775488"/>
                  <a:gd name="connsiteX24" fmla="*/ 943615 w 1097134"/>
                  <a:gd name="connsiteY24" fmla="*/ 2337166 h 3775488"/>
                  <a:gd name="connsiteX25" fmla="*/ 1044858 w 1097134"/>
                  <a:gd name="connsiteY25" fmla="*/ 2403944 h 3775488"/>
                  <a:gd name="connsiteX26" fmla="*/ 1097134 w 1097134"/>
                  <a:gd name="connsiteY26" fmla="*/ 2435019 h 3775488"/>
                  <a:gd name="connsiteX27" fmla="*/ 1022360 w 1097134"/>
                  <a:gd name="connsiteY27" fmla="*/ 2563285 h 3775488"/>
                  <a:gd name="connsiteX28" fmla="*/ 1021767 w 1097134"/>
                  <a:gd name="connsiteY28" fmla="*/ 2562933 h 3775488"/>
                  <a:gd name="connsiteX29" fmla="*/ 322690 w 1097134"/>
                  <a:gd name="connsiteY29" fmla="*/ 3775488 h 3775488"/>
                  <a:gd name="connsiteX30" fmla="*/ 279739 w 1097134"/>
                  <a:gd name="connsiteY30" fmla="*/ 3751681 h 3775488"/>
                  <a:gd name="connsiteX31" fmla="*/ 979048 w 1097134"/>
                  <a:gd name="connsiteY31" fmla="*/ 2537526 h 3775488"/>
                  <a:gd name="connsiteX32" fmla="*/ 966775 w 1097134"/>
                  <a:gd name="connsiteY32" fmla="*/ 2530227 h 3775488"/>
                  <a:gd name="connsiteX33" fmla="*/ 856929 w 1097134"/>
                  <a:gd name="connsiteY33" fmla="*/ 2458160 h 3775488"/>
                  <a:gd name="connsiteX34" fmla="*/ 752377 w 1097134"/>
                  <a:gd name="connsiteY34" fmla="*/ 2378159 h 3775488"/>
                  <a:gd name="connsiteX35" fmla="*/ 653119 w 1097134"/>
                  <a:gd name="connsiteY35" fmla="*/ 2291546 h 3775488"/>
                  <a:gd name="connsiteX36" fmla="*/ 557831 w 1097134"/>
                  <a:gd name="connsiteY36" fmla="*/ 2197660 h 3775488"/>
                  <a:gd name="connsiteX37" fmla="*/ 468499 w 1097134"/>
                  <a:gd name="connsiteY37" fmla="*/ 2097163 h 3775488"/>
                  <a:gd name="connsiteX38" fmla="*/ 386446 w 1097134"/>
                  <a:gd name="connsiteY38" fmla="*/ 1989393 h 3775488"/>
                  <a:gd name="connsiteX39" fmla="*/ 309024 w 1097134"/>
                  <a:gd name="connsiteY39" fmla="*/ 1875012 h 3775488"/>
                  <a:gd name="connsiteX40" fmla="*/ 273953 w 1097134"/>
                  <a:gd name="connsiteY40" fmla="*/ 1815507 h 3775488"/>
                  <a:gd name="connsiteX41" fmla="*/ 238882 w 1097134"/>
                  <a:gd name="connsiteY41" fmla="*/ 1753357 h 3775488"/>
                  <a:gd name="connsiteX42" fmla="*/ 178003 w 1097134"/>
                  <a:gd name="connsiteY42" fmla="*/ 1628397 h 3775488"/>
                  <a:gd name="connsiteX43" fmla="*/ 125727 w 1097134"/>
                  <a:gd name="connsiteY43" fmla="*/ 1500792 h 3775488"/>
                  <a:gd name="connsiteX44" fmla="*/ 82715 w 1097134"/>
                  <a:gd name="connsiteY44" fmla="*/ 1370542 h 3775488"/>
                  <a:gd name="connsiteX45" fmla="*/ 48306 w 1097134"/>
                  <a:gd name="connsiteY45" fmla="*/ 1239631 h 3775488"/>
                  <a:gd name="connsiteX46" fmla="*/ 23160 w 1097134"/>
                  <a:gd name="connsiteY46" fmla="*/ 1107398 h 3775488"/>
                  <a:gd name="connsiteX47" fmla="*/ 7279 w 1097134"/>
                  <a:gd name="connsiteY47" fmla="*/ 974504 h 3775488"/>
                  <a:gd name="connsiteX48" fmla="*/ 0 w 1097134"/>
                  <a:gd name="connsiteY48" fmla="*/ 842271 h 3775488"/>
                  <a:gd name="connsiteX49" fmla="*/ 1324 w 1097134"/>
                  <a:gd name="connsiteY49" fmla="*/ 710037 h 3775488"/>
                  <a:gd name="connsiteX50" fmla="*/ 11249 w 1097134"/>
                  <a:gd name="connsiteY50" fmla="*/ 577804 h 3775488"/>
                  <a:gd name="connsiteX51" fmla="*/ 29778 w 1097134"/>
                  <a:gd name="connsiteY51" fmla="*/ 447555 h 3775488"/>
                  <a:gd name="connsiteX52" fmla="*/ 56246 w 1097134"/>
                  <a:gd name="connsiteY52" fmla="*/ 317966 h 3775488"/>
                  <a:gd name="connsiteX53" fmla="*/ 90656 w 1097134"/>
                  <a:gd name="connsiteY53" fmla="*/ 191022 h 3775488"/>
                  <a:gd name="connsiteX54" fmla="*/ 133006 w 1097134"/>
                  <a:gd name="connsiteY54" fmla="*/ 66062 h 3775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097134" h="3775488">
                    <a:moveTo>
                      <a:pt x="161034" y="0"/>
                    </a:moveTo>
                    <a:lnTo>
                      <a:pt x="322580" y="0"/>
                    </a:lnTo>
                    <a:lnTo>
                      <a:pt x="319612" y="5896"/>
                    </a:lnTo>
                    <a:lnTo>
                      <a:pt x="271968" y="119616"/>
                    </a:lnTo>
                    <a:lnTo>
                      <a:pt x="232926" y="235320"/>
                    </a:lnTo>
                    <a:lnTo>
                      <a:pt x="201164" y="352347"/>
                    </a:lnTo>
                    <a:lnTo>
                      <a:pt x="176018" y="472679"/>
                    </a:lnTo>
                    <a:lnTo>
                      <a:pt x="158813" y="593011"/>
                    </a:lnTo>
                    <a:lnTo>
                      <a:pt x="150211" y="715988"/>
                    </a:lnTo>
                    <a:lnTo>
                      <a:pt x="148888" y="838304"/>
                    </a:lnTo>
                    <a:lnTo>
                      <a:pt x="155505" y="961942"/>
                    </a:lnTo>
                    <a:lnTo>
                      <a:pt x="170063" y="1084918"/>
                    </a:lnTo>
                    <a:lnTo>
                      <a:pt x="193223" y="1206573"/>
                    </a:lnTo>
                    <a:lnTo>
                      <a:pt x="224986" y="1328227"/>
                    </a:lnTo>
                    <a:lnTo>
                      <a:pt x="264689" y="1449221"/>
                    </a:lnTo>
                    <a:lnTo>
                      <a:pt x="313656" y="1567569"/>
                    </a:lnTo>
                    <a:lnTo>
                      <a:pt x="369902" y="1683935"/>
                    </a:lnTo>
                    <a:lnTo>
                      <a:pt x="402327" y="1741456"/>
                    </a:lnTo>
                    <a:lnTo>
                      <a:pt x="435413" y="1796333"/>
                    </a:lnTo>
                    <a:lnTo>
                      <a:pt x="506217" y="1902780"/>
                    </a:lnTo>
                    <a:lnTo>
                      <a:pt x="583638" y="2001955"/>
                    </a:lnTo>
                    <a:lnTo>
                      <a:pt x="665692" y="2095180"/>
                    </a:lnTo>
                    <a:lnTo>
                      <a:pt x="754363" y="2183115"/>
                    </a:lnTo>
                    <a:lnTo>
                      <a:pt x="847004" y="2263116"/>
                    </a:lnTo>
                    <a:lnTo>
                      <a:pt x="943615" y="2337166"/>
                    </a:lnTo>
                    <a:lnTo>
                      <a:pt x="1044858" y="2403944"/>
                    </a:lnTo>
                    <a:lnTo>
                      <a:pt x="1097134" y="2435019"/>
                    </a:lnTo>
                    <a:lnTo>
                      <a:pt x="1022360" y="2563285"/>
                    </a:lnTo>
                    <a:lnTo>
                      <a:pt x="1021767" y="2562933"/>
                    </a:lnTo>
                    <a:lnTo>
                      <a:pt x="322690" y="3775488"/>
                    </a:lnTo>
                    <a:lnTo>
                      <a:pt x="279739" y="3751681"/>
                    </a:lnTo>
                    <a:lnTo>
                      <a:pt x="979048" y="2537526"/>
                    </a:lnTo>
                    <a:lnTo>
                      <a:pt x="966775" y="2530227"/>
                    </a:lnTo>
                    <a:lnTo>
                      <a:pt x="856929" y="2458160"/>
                    </a:lnTo>
                    <a:lnTo>
                      <a:pt x="752377" y="2378159"/>
                    </a:lnTo>
                    <a:lnTo>
                      <a:pt x="653119" y="2291546"/>
                    </a:lnTo>
                    <a:lnTo>
                      <a:pt x="557831" y="2197660"/>
                    </a:lnTo>
                    <a:lnTo>
                      <a:pt x="468499" y="2097163"/>
                    </a:lnTo>
                    <a:lnTo>
                      <a:pt x="386446" y="1989393"/>
                    </a:lnTo>
                    <a:lnTo>
                      <a:pt x="309024" y="1875012"/>
                    </a:lnTo>
                    <a:lnTo>
                      <a:pt x="273953" y="1815507"/>
                    </a:lnTo>
                    <a:lnTo>
                      <a:pt x="238882" y="1753357"/>
                    </a:lnTo>
                    <a:lnTo>
                      <a:pt x="178003" y="1628397"/>
                    </a:lnTo>
                    <a:lnTo>
                      <a:pt x="125727" y="1500792"/>
                    </a:lnTo>
                    <a:lnTo>
                      <a:pt x="82715" y="1370542"/>
                    </a:lnTo>
                    <a:lnTo>
                      <a:pt x="48306" y="1239631"/>
                    </a:lnTo>
                    <a:lnTo>
                      <a:pt x="23160" y="1107398"/>
                    </a:lnTo>
                    <a:lnTo>
                      <a:pt x="7279" y="974504"/>
                    </a:lnTo>
                    <a:lnTo>
                      <a:pt x="0" y="842271"/>
                    </a:lnTo>
                    <a:lnTo>
                      <a:pt x="1324" y="710037"/>
                    </a:lnTo>
                    <a:lnTo>
                      <a:pt x="11249" y="577804"/>
                    </a:lnTo>
                    <a:lnTo>
                      <a:pt x="29778" y="447555"/>
                    </a:lnTo>
                    <a:lnTo>
                      <a:pt x="56246" y="317966"/>
                    </a:lnTo>
                    <a:lnTo>
                      <a:pt x="90656" y="191022"/>
                    </a:lnTo>
                    <a:lnTo>
                      <a:pt x="133006" y="66062"/>
                    </a:lnTo>
                    <a:close/>
                  </a:path>
                </a:pathLst>
              </a:custGeom>
              <a:solidFill>
                <a:srgbClr val="C9680D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27" name="Freeform: Shape 84">
                <a:extLst>
                  <a:ext uri="{FF2B5EF4-FFF2-40B4-BE49-F238E27FC236}">
                    <a16:creationId xmlns:a16="http://schemas.microsoft.com/office/drawing/2014/main" xmlns="" id="{9574CE49-4EB3-45A1-8FD1-67F4A1005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1834" y="2464580"/>
                <a:ext cx="1422932" cy="2474952"/>
              </a:xfrm>
              <a:custGeom>
                <a:avLst/>
                <a:gdLst>
                  <a:gd name="connsiteX0" fmla="*/ 0 w 1896673"/>
                  <a:gd name="connsiteY0" fmla="*/ 0 h 3299336"/>
                  <a:gd name="connsiteX1" fmla="*/ 148136 w 1896673"/>
                  <a:gd name="connsiteY1" fmla="*/ 0 h 3299336"/>
                  <a:gd name="connsiteX2" fmla="*/ 148797 w 1896673"/>
                  <a:gd name="connsiteY2" fmla="*/ 55551 h 3299336"/>
                  <a:gd name="connsiteX3" fmla="*/ 156072 w 1896673"/>
                  <a:gd name="connsiteY3" fmla="*/ 167976 h 3299336"/>
                  <a:gd name="connsiteX4" fmla="*/ 169298 w 1896673"/>
                  <a:gd name="connsiteY4" fmla="*/ 280400 h 3299336"/>
                  <a:gd name="connsiteX5" fmla="*/ 191122 w 1896673"/>
                  <a:gd name="connsiteY5" fmla="*/ 391503 h 3299336"/>
                  <a:gd name="connsiteX6" fmla="*/ 220220 w 1896673"/>
                  <a:gd name="connsiteY6" fmla="*/ 502605 h 3299336"/>
                  <a:gd name="connsiteX7" fmla="*/ 257254 w 1896673"/>
                  <a:gd name="connsiteY7" fmla="*/ 612384 h 3299336"/>
                  <a:gd name="connsiteX8" fmla="*/ 300901 w 1896673"/>
                  <a:gd name="connsiteY8" fmla="*/ 719518 h 3299336"/>
                  <a:gd name="connsiteX9" fmla="*/ 353146 w 1896673"/>
                  <a:gd name="connsiteY9" fmla="*/ 825330 h 3299336"/>
                  <a:gd name="connsiteX10" fmla="*/ 382244 w 1896673"/>
                  <a:gd name="connsiteY10" fmla="*/ 877574 h 3299336"/>
                  <a:gd name="connsiteX11" fmla="*/ 412665 w 1896673"/>
                  <a:gd name="connsiteY11" fmla="*/ 929819 h 3299336"/>
                  <a:gd name="connsiteX12" fmla="*/ 480120 w 1896673"/>
                  <a:gd name="connsiteY12" fmla="*/ 1028356 h 3299336"/>
                  <a:gd name="connsiteX13" fmla="*/ 551542 w 1896673"/>
                  <a:gd name="connsiteY13" fmla="*/ 1122264 h 3299336"/>
                  <a:gd name="connsiteX14" fmla="*/ 628917 w 1896673"/>
                  <a:gd name="connsiteY14" fmla="*/ 1208897 h 3299336"/>
                  <a:gd name="connsiteX15" fmla="*/ 712244 w 1896673"/>
                  <a:gd name="connsiteY15" fmla="*/ 1290239 h 3299336"/>
                  <a:gd name="connsiteX16" fmla="*/ 798877 w 1896673"/>
                  <a:gd name="connsiteY16" fmla="*/ 1364969 h 3299336"/>
                  <a:gd name="connsiteX17" fmla="*/ 890139 w 1896673"/>
                  <a:gd name="connsiteY17" fmla="*/ 1433085 h 3299336"/>
                  <a:gd name="connsiteX18" fmla="*/ 985370 w 1896673"/>
                  <a:gd name="connsiteY18" fmla="*/ 1495911 h 3299336"/>
                  <a:gd name="connsiteX19" fmla="*/ 1083246 w 1896673"/>
                  <a:gd name="connsiteY19" fmla="*/ 1551462 h 3299336"/>
                  <a:gd name="connsiteX20" fmla="*/ 1185089 w 1896673"/>
                  <a:gd name="connsiteY20" fmla="*/ 1600400 h 3299336"/>
                  <a:gd name="connsiteX21" fmla="*/ 1289578 w 1896673"/>
                  <a:gd name="connsiteY21" fmla="*/ 1642724 h 3299336"/>
                  <a:gd name="connsiteX22" fmla="*/ 1396051 w 1896673"/>
                  <a:gd name="connsiteY22" fmla="*/ 1678436 h 3299336"/>
                  <a:gd name="connsiteX23" fmla="*/ 1505169 w 1896673"/>
                  <a:gd name="connsiteY23" fmla="*/ 1706872 h 3299336"/>
                  <a:gd name="connsiteX24" fmla="*/ 1615610 w 1896673"/>
                  <a:gd name="connsiteY24" fmla="*/ 1728696 h 3299336"/>
                  <a:gd name="connsiteX25" fmla="*/ 1726712 w 1896673"/>
                  <a:gd name="connsiteY25" fmla="*/ 1743245 h 3299336"/>
                  <a:gd name="connsiteX26" fmla="*/ 1840459 w 1896673"/>
                  <a:gd name="connsiteY26" fmla="*/ 1751181 h 3299336"/>
                  <a:gd name="connsiteX27" fmla="*/ 1847073 w 1896673"/>
                  <a:gd name="connsiteY27" fmla="*/ 1751181 h 3299336"/>
                  <a:gd name="connsiteX28" fmla="*/ 1847073 w 1896673"/>
                  <a:gd name="connsiteY28" fmla="*/ 1749858 h 3299336"/>
                  <a:gd name="connsiteX29" fmla="*/ 1896673 w 1896673"/>
                  <a:gd name="connsiteY29" fmla="*/ 1749858 h 3299336"/>
                  <a:gd name="connsiteX30" fmla="*/ 1896673 w 1896673"/>
                  <a:gd name="connsiteY30" fmla="*/ 3299336 h 3299336"/>
                  <a:gd name="connsiteX31" fmla="*/ 1847073 w 1896673"/>
                  <a:gd name="connsiteY31" fmla="*/ 3299336 h 3299336"/>
                  <a:gd name="connsiteX32" fmla="*/ 1847073 w 1896673"/>
                  <a:gd name="connsiteY32" fmla="*/ 1899574 h 3299336"/>
                  <a:gd name="connsiteX33" fmla="*/ 1835169 w 1896673"/>
                  <a:gd name="connsiteY33" fmla="*/ 1899318 h 3299336"/>
                  <a:gd name="connsiteX34" fmla="*/ 1713486 w 1896673"/>
                  <a:gd name="connsiteY34" fmla="*/ 1890720 h 3299336"/>
                  <a:gd name="connsiteX35" fmla="*/ 1591802 w 1896673"/>
                  <a:gd name="connsiteY35" fmla="*/ 1875510 h 3299336"/>
                  <a:gd name="connsiteX36" fmla="*/ 1471442 w 1896673"/>
                  <a:gd name="connsiteY36" fmla="*/ 1851702 h 3299336"/>
                  <a:gd name="connsiteX37" fmla="*/ 1354388 w 1896673"/>
                  <a:gd name="connsiteY37" fmla="*/ 1820620 h 3299336"/>
                  <a:gd name="connsiteX38" fmla="*/ 1238656 w 1896673"/>
                  <a:gd name="connsiteY38" fmla="*/ 1782264 h 3299336"/>
                  <a:gd name="connsiteX39" fmla="*/ 1125570 w 1896673"/>
                  <a:gd name="connsiteY39" fmla="*/ 1735971 h 3299336"/>
                  <a:gd name="connsiteX40" fmla="*/ 1014468 w 1896673"/>
                  <a:gd name="connsiteY40" fmla="*/ 1682403 h 3299336"/>
                  <a:gd name="connsiteX41" fmla="*/ 907334 w 1896673"/>
                  <a:gd name="connsiteY41" fmla="*/ 1622884 h 3299336"/>
                  <a:gd name="connsiteX42" fmla="*/ 804829 w 1896673"/>
                  <a:gd name="connsiteY42" fmla="*/ 1554768 h 3299336"/>
                  <a:gd name="connsiteX43" fmla="*/ 704969 w 1896673"/>
                  <a:gd name="connsiteY43" fmla="*/ 1480700 h 3299336"/>
                  <a:gd name="connsiteX44" fmla="*/ 611061 w 1896673"/>
                  <a:gd name="connsiteY44" fmla="*/ 1400019 h 3299336"/>
                  <a:gd name="connsiteX45" fmla="*/ 521783 w 1896673"/>
                  <a:gd name="connsiteY45" fmla="*/ 1311402 h 3299336"/>
                  <a:gd name="connsiteX46" fmla="*/ 437795 w 1896673"/>
                  <a:gd name="connsiteY46" fmla="*/ 1217494 h 3299336"/>
                  <a:gd name="connsiteX47" fmla="*/ 359098 w 1896673"/>
                  <a:gd name="connsiteY47" fmla="*/ 1116312 h 3299336"/>
                  <a:gd name="connsiteX48" fmla="*/ 287014 w 1896673"/>
                  <a:gd name="connsiteY48" fmla="*/ 1007855 h 3299336"/>
                  <a:gd name="connsiteX49" fmla="*/ 253286 w 1896673"/>
                  <a:gd name="connsiteY49" fmla="*/ 952304 h 3299336"/>
                  <a:gd name="connsiteX50" fmla="*/ 221543 w 1896673"/>
                  <a:gd name="connsiteY50" fmla="*/ 896091 h 3299336"/>
                  <a:gd name="connsiteX51" fmla="*/ 165330 w 1896673"/>
                  <a:gd name="connsiteY51" fmla="*/ 781021 h 3299336"/>
                  <a:gd name="connsiteX52" fmla="*/ 117054 w 1896673"/>
                  <a:gd name="connsiteY52" fmla="*/ 663306 h 3299336"/>
                  <a:gd name="connsiteX53" fmla="*/ 78036 w 1896673"/>
                  <a:gd name="connsiteY53" fmla="*/ 544929 h 3299336"/>
                  <a:gd name="connsiteX54" fmla="*/ 46292 w 1896673"/>
                  <a:gd name="connsiteY54" fmla="*/ 425230 h 3299336"/>
                  <a:gd name="connsiteX55" fmla="*/ 23146 w 1896673"/>
                  <a:gd name="connsiteY55" fmla="*/ 303547 h 3299336"/>
                  <a:gd name="connsiteX56" fmla="*/ 7274 w 1896673"/>
                  <a:gd name="connsiteY56" fmla="*/ 182525 h 3299336"/>
                  <a:gd name="connsiteX57" fmla="*/ 661 w 1896673"/>
                  <a:gd name="connsiteY57" fmla="*/ 60842 h 3299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896673" h="3299336">
                    <a:moveTo>
                      <a:pt x="0" y="0"/>
                    </a:moveTo>
                    <a:lnTo>
                      <a:pt x="148136" y="0"/>
                    </a:lnTo>
                    <a:lnTo>
                      <a:pt x="148797" y="55551"/>
                    </a:lnTo>
                    <a:lnTo>
                      <a:pt x="156072" y="167976"/>
                    </a:lnTo>
                    <a:lnTo>
                      <a:pt x="169298" y="280400"/>
                    </a:lnTo>
                    <a:lnTo>
                      <a:pt x="191122" y="391503"/>
                    </a:lnTo>
                    <a:lnTo>
                      <a:pt x="220220" y="502605"/>
                    </a:lnTo>
                    <a:lnTo>
                      <a:pt x="257254" y="612384"/>
                    </a:lnTo>
                    <a:lnTo>
                      <a:pt x="300901" y="719518"/>
                    </a:lnTo>
                    <a:lnTo>
                      <a:pt x="353146" y="825330"/>
                    </a:lnTo>
                    <a:lnTo>
                      <a:pt x="382244" y="877574"/>
                    </a:lnTo>
                    <a:lnTo>
                      <a:pt x="412665" y="929819"/>
                    </a:lnTo>
                    <a:lnTo>
                      <a:pt x="480120" y="1028356"/>
                    </a:lnTo>
                    <a:lnTo>
                      <a:pt x="551542" y="1122264"/>
                    </a:lnTo>
                    <a:lnTo>
                      <a:pt x="628917" y="1208897"/>
                    </a:lnTo>
                    <a:lnTo>
                      <a:pt x="712244" y="1290239"/>
                    </a:lnTo>
                    <a:lnTo>
                      <a:pt x="798877" y="1364969"/>
                    </a:lnTo>
                    <a:lnTo>
                      <a:pt x="890139" y="1433085"/>
                    </a:lnTo>
                    <a:lnTo>
                      <a:pt x="985370" y="1495911"/>
                    </a:lnTo>
                    <a:lnTo>
                      <a:pt x="1083246" y="1551462"/>
                    </a:lnTo>
                    <a:lnTo>
                      <a:pt x="1185089" y="1600400"/>
                    </a:lnTo>
                    <a:lnTo>
                      <a:pt x="1289578" y="1642724"/>
                    </a:lnTo>
                    <a:lnTo>
                      <a:pt x="1396051" y="1678436"/>
                    </a:lnTo>
                    <a:lnTo>
                      <a:pt x="1505169" y="1706872"/>
                    </a:lnTo>
                    <a:lnTo>
                      <a:pt x="1615610" y="1728696"/>
                    </a:lnTo>
                    <a:lnTo>
                      <a:pt x="1726712" y="1743245"/>
                    </a:lnTo>
                    <a:lnTo>
                      <a:pt x="1840459" y="1751181"/>
                    </a:lnTo>
                    <a:lnTo>
                      <a:pt x="1847073" y="1751181"/>
                    </a:lnTo>
                    <a:lnTo>
                      <a:pt x="1847073" y="1749858"/>
                    </a:lnTo>
                    <a:lnTo>
                      <a:pt x="1896673" y="1749858"/>
                    </a:lnTo>
                    <a:lnTo>
                      <a:pt x="1896673" y="3299336"/>
                    </a:lnTo>
                    <a:lnTo>
                      <a:pt x="1847073" y="3299336"/>
                    </a:lnTo>
                    <a:lnTo>
                      <a:pt x="1847073" y="1899574"/>
                    </a:lnTo>
                    <a:lnTo>
                      <a:pt x="1835169" y="1899318"/>
                    </a:lnTo>
                    <a:lnTo>
                      <a:pt x="1713486" y="1890720"/>
                    </a:lnTo>
                    <a:lnTo>
                      <a:pt x="1591802" y="1875510"/>
                    </a:lnTo>
                    <a:lnTo>
                      <a:pt x="1471442" y="1851702"/>
                    </a:lnTo>
                    <a:lnTo>
                      <a:pt x="1354388" y="1820620"/>
                    </a:lnTo>
                    <a:lnTo>
                      <a:pt x="1238656" y="1782264"/>
                    </a:lnTo>
                    <a:lnTo>
                      <a:pt x="1125570" y="1735971"/>
                    </a:lnTo>
                    <a:lnTo>
                      <a:pt x="1014468" y="1682403"/>
                    </a:lnTo>
                    <a:lnTo>
                      <a:pt x="907334" y="1622884"/>
                    </a:lnTo>
                    <a:lnTo>
                      <a:pt x="804829" y="1554768"/>
                    </a:lnTo>
                    <a:lnTo>
                      <a:pt x="704969" y="1480700"/>
                    </a:lnTo>
                    <a:lnTo>
                      <a:pt x="611061" y="1400019"/>
                    </a:lnTo>
                    <a:lnTo>
                      <a:pt x="521783" y="1311402"/>
                    </a:lnTo>
                    <a:lnTo>
                      <a:pt x="437795" y="1217494"/>
                    </a:lnTo>
                    <a:lnTo>
                      <a:pt x="359098" y="1116312"/>
                    </a:lnTo>
                    <a:lnTo>
                      <a:pt x="287014" y="1007855"/>
                    </a:lnTo>
                    <a:lnTo>
                      <a:pt x="253286" y="952304"/>
                    </a:lnTo>
                    <a:lnTo>
                      <a:pt x="221543" y="896091"/>
                    </a:lnTo>
                    <a:lnTo>
                      <a:pt x="165330" y="781021"/>
                    </a:lnTo>
                    <a:lnTo>
                      <a:pt x="117054" y="663306"/>
                    </a:lnTo>
                    <a:lnTo>
                      <a:pt x="78036" y="544929"/>
                    </a:lnTo>
                    <a:lnTo>
                      <a:pt x="46292" y="425230"/>
                    </a:lnTo>
                    <a:lnTo>
                      <a:pt x="23146" y="303547"/>
                    </a:lnTo>
                    <a:lnTo>
                      <a:pt x="7274" y="182525"/>
                    </a:lnTo>
                    <a:lnTo>
                      <a:pt x="661" y="60842"/>
                    </a:lnTo>
                    <a:close/>
                  </a:path>
                </a:pathLst>
              </a:custGeom>
              <a:solidFill>
                <a:srgbClr val="96B433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28" name="Freeform: Shape 85">
                <a:extLst>
                  <a:ext uri="{FF2B5EF4-FFF2-40B4-BE49-F238E27FC236}">
                    <a16:creationId xmlns:a16="http://schemas.microsoft.com/office/drawing/2014/main" xmlns="" id="{0CB1D127-B5EB-44B0-BF6C-A8CD87933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8984" y="3066977"/>
                <a:ext cx="2421549" cy="1644414"/>
              </a:xfrm>
              <a:custGeom>
                <a:avLst/>
                <a:gdLst>
                  <a:gd name="connsiteX0" fmla="*/ 128296 w 3227913"/>
                  <a:gd name="connsiteY0" fmla="*/ 0 h 2192282"/>
                  <a:gd name="connsiteX1" fmla="*/ 171282 w 3227913"/>
                  <a:gd name="connsiteY1" fmla="*/ 70761 h 2192282"/>
                  <a:gd name="connsiteX2" fmla="*/ 265851 w 3227913"/>
                  <a:gd name="connsiteY2" fmla="*/ 201703 h 2192282"/>
                  <a:gd name="connsiteX3" fmla="*/ 371663 w 3227913"/>
                  <a:gd name="connsiteY3" fmla="*/ 321402 h 2192282"/>
                  <a:gd name="connsiteX4" fmla="*/ 487394 w 3227913"/>
                  <a:gd name="connsiteY4" fmla="*/ 427214 h 2192282"/>
                  <a:gd name="connsiteX5" fmla="*/ 611723 w 3227913"/>
                  <a:gd name="connsiteY5" fmla="*/ 521783 h 2192282"/>
                  <a:gd name="connsiteX6" fmla="*/ 743987 w 3227913"/>
                  <a:gd name="connsiteY6" fmla="*/ 602465 h 2192282"/>
                  <a:gd name="connsiteX7" fmla="*/ 882865 w 3227913"/>
                  <a:gd name="connsiteY7" fmla="*/ 669920 h 2192282"/>
                  <a:gd name="connsiteX8" fmla="*/ 1027033 w 3227913"/>
                  <a:gd name="connsiteY8" fmla="*/ 723487 h 2192282"/>
                  <a:gd name="connsiteX9" fmla="*/ 1175169 w 3227913"/>
                  <a:gd name="connsiteY9" fmla="*/ 763166 h 2192282"/>
                  <a:gd name="connsiteX10" fmla="*/ 1326612 w 3227913"/>
                  <a:gd name="connsiteY10" fmla="*/ 788958 h 2192282"/>
                  <a:gd name="connsiteX11" fmla="*/ 1480038 w 3227913"/>
                  <a:gd name="connsiteY11" fmla="*/ 799539 h 2192282"/>
                  <a:gd name="connsiteX12" fmla="*/ 1635449 w 3227913"/>
                  <a:gd name="connsiteY12" fmla="*/ 796232 h 2192282"/>
                  <a:gd name="connsiteX13" fmla="*/ 1789537 w 3227913"/>
                  <a:gd name="connsiteY13" fmla="*/ 776392 h 2192282"/>
                  <a:gd name="connsiteX14" fmla="*/ 1942964 w 3227913"/>
                  <a:gd name="connsiteY14" fmla="*/ 742004 h 2192282"/>
                  <a:gd name="connsiteX15" fmla="*/ 2093745 w 3227913"/>
                  <a:gd name="connsiteY15" fmla="*/ 691743 h 2192282"/>
                  <a:gd name="connsiteX16" fmla="*/ 2241881 w 3227913"/>
                  <a:gd name="connsiteY16" fmla="*/ 625611 h 2192282"/>
                  <a:gd name="connsiteX17" fmla="*/ 2313911 w 3227913"/>
                  <a:gd name="connsiteY17" fmla="*/ 585301 h 2192282"/>
                  <a:gd name="connsiteX18" fmla="*/ 2313966 w 3227913"/>
                  <a:gd name="connsiteY18" fmla="*/ 585269 h 2192282"/>
                  <a:gd name="connsiteX19" fmla="*/ 2314034 w 3227913"/>
                  <a:gd name="connsiteY19" fmla="*/ 585388 h 2192282"/>
                  <a:gd name="connsiteX20" fmla="*/ 2388695 w 3227913"/>
                  <a:gd name="connsiteY20" fmla="*/ 713567 h 2192282"/>
                  <a:gd name="connsiteX21" fmla="*/ 2388695 w 3227913"/>
                  <a:gd name="connsiteY21" fmla="*/ 714667 h 2192282"/>
                  <a:gd name="connsiteX22" fmla="*/ 3227913 w 3227913"/>
                  <a:gd name="connsiteY22" fmla="*/ 2167813 h 2192282"/>
                  <a:gd name="connsiteX23" fmla="*/ 3184927 w 3227913"/>
                  <a:gd name="connsiteY23" fmla="*/ 2192282 h 2192282"/>
                  <a:gd name="connsiteX24" fmla="*/ 2345566 w 3227913"/>
                  <a:gd name="connsiteY24" fmla="*/ 737834 h 2192282"/>
                  <a:gd name="connsiteX25" fmla="*/ 2269657 w 3227913"/>
                  <a:gd name="connsiteY25" fmla="*/ 777054 h 2192282"/>
                  <a:gd name="connsiteX26" fmla="*/ 2188976 w 3227913"/>
                  <a:gd name="connsiteY26" fmla="*/ 813426 h 2192282"/>
                  <a:gd name="connsiteX27" fmla="*/ 2106972 w 3227913"/>
                  <a:gd name="connsiteY27" fmla="*/ 845170 h 2192282"/>
                  <a:gd name="connsiteX28" fmla="*/ 2024306 w 3227913"/>
                  <a:gd name="connsiteY28" fmla="*/ 872284 h 2192282"/>
                  <a:gd name="connsiteX29" fmla="*/ 1941641 w 3227913"/>
                  <a:gd name="connsiteY29" fmla="*/ 896092 h 2192282"/>
                  <a:gd name="connsiteX30" fmla="*/ 1815329 w 3227913"/>
                  <a:gd name="connsiteY30" fmla="*/ 923206 h 2192282"/>
                  <a:gd name="connsiteX31" fmla="*/ 1646692 w 3227913"/>
                  <a:gd name="connsiteY31" fmla="*/ 944368 h 2192282"/>
                  <a:gd name="connsiteX32" fmla="*/ 1476732 w 3227913"/>
                  <a:gd name="connsiteY32" fmla="*/ 948336 h 2192282"/>
                  <a:gd name="connsiteX33" fmla="*/ 1308756 w 3227913"/>
                  <a:gd name="connsiteY33" fmla="*/ 936432 h 2192282"/>
                  <a:gd name="connsiteX34" fmla="*/ 1143426 w 3227913"/>
                  <a:gd name="connsiteY34" fmla="*/ 908657 h 2192282"/>
                  <a:gd name="connsiteX35" fmla="*/ 981402 w 3227913"/>
                  <a:gd name="connsiteY35" fmla="*/ 865671 h 2192282"/>
                  <a:gd name="connsiteX36" fmla="*/ 823346 w 3227913"/>
                  <a:gd name="connsiteY36" fmla="*/ 806152 h 2192282"/>
                  <a:gd name="connsiteX37" fmla="*/ 671903 w 3227913"/>
                  <a:gd name="connsiteY37" fmla="*/ 732745 h 2192282"/>
                  <a:gd name="connsiteX38" fmla="*/ 527735 w 3227913"/>
                  <a:gd name="connsiteY38" fmla="*/ 644128 h 2192282"/>
                  <a:gd name="connsiteX39" fmla="*/ 391502 w 3227913"/>
                  <a:gd name="connsiteY39" fmla="*/ 541623 h 2192282"/>
                  <a:gd name="connsiteX40" fmla="*/ 296272 w 3227913"/>
                  <a:gd name="connsiteY40" fmla="*/ 454990 h 2192282"/>
                  <a:gd name="connsiteX41" fmla="*/ 235430 w 3227913"/>
                  <a:gd name="connsiteY41" fmla="*/ 393487 h 2192282"/>
                  <a:gd name="connsiteX42" fmla="*/ 177895 w 3227913"/>
                  <a:gd name="connsiteY42" fmla="*/ 328016 h 2192282"/>
                  <a:gd name="connsiteX43" fmla="*/ 123006 w 3227913"/>
                  <a:gd name="connsiteY43" fmla="*/ 260561 h 2192282"/>
                  <a:gd name="connsiteX44" fmla="*/ 72084 w 3227913"/>
                  <a:gd name="connsiteY44" fmla="*/ 188477 h 2192282"/>
                  <a:gd name="connsiteX45" fmla="*/ 23146 w 3227913"/>
                  <a:gd name="connsiteY45" fmla="*/ 113086 h 2192282"/>
                  <a:gd name="connsiteX46" fmla="*/ 0 w 3227913"/>
                  <a:gd name="connsiteY46" fmla="*/ 74068 h 2192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227913" h="2192282">
                    <a:moveTo>
                      <a:pt x="128296" y="0"/>
                    </a:moveTo>
                    <a:lnTo>
                      <a:pt x="171282" y="70761"/>
                    </a:lnTo>
                    <a:lnTo>
                      <a:pt x="265851" y="201703"/>
                    </a:lnTo>
                    <a:lnTo>
                      <a:pt x="371663" y="321402"/>
                    </a:lnTo>
                    <a:lnTo>
                      <a:pt x="487394" y="427214"/>
                    </a:lnTo>
                    <a:lnTo>
                      <a:pt x="611723" y="521783"/>
                    </a:lnTo>
                    <a:lnTo>
                      <a:pt x="743987" y="602465"/>
                    </a:lnTo>
                    <a:lnTo>
                      <a:pt x="882865" y="669920"/>
                    </a:lnTo>
                    <a:lnTo>
                      <a:pt x="1027033" y="723487"/>
                    </a:lnTo>
                    <a:lnTo>
                      <a:pt x="1175169" y="763166"/>
                    </a:lnTo>
                    <a:lnTo>
                      <a:pt x="1326612" y="788958"/>
                    </a:lnTo>
                    <a:lnTo>
                      <a:pt x="1480038" y="799539"/>
                    </a:lnTo>
                    <a:lnTo>
                      <a:pt x="1635449" y="796232"/>
                    </a:lnTo>
                    <a:lnTo>
                      <a:pt x="1789537" y="776392"/>
                    </a:lnTo>
                    <a:lnTo>
                      <a:pt x="1942964" y="742004"/>
                    </a:lnTo>
                    <a:lnTo>
                      <a:pt x="2093745" y="691743"/>
                    </a:lnTo>
                    <a:lnTo>
                      <a:pt x="2241881" y="625611"/>
                    </a:lnTo>
                    <a:lnTo>
                      <a:pt x="2313911" y="585301"/>
                    </a:lnTo>
                    <a:lnTo>
                      <a:pt x="2313966" y="585269"/>
                    </a:lnTo>
                    <a:lnTo>
                      <a:pt x="2314034" y="585388"/>
                    </a:lnTo>
                    <a:lnTo>
                      <a:pt x="2388695" y="713567"/>
                    </a:lnTo>
                    <a:lnTo>
                      <a:pt x="2388695" y="714667"/>
                    </a:lnTo>
                    <a:lnTo>
                      <a:pt x="3227913" y="2167813"/>
                    </a:lnTo>
                    <a:lnTo>
                      <a:pt x="3184927" y="2192282"/>
                    </a:lnTo>
                    <a:lnTo>
                      <a:pt x="2345566" y="737834"/>
                    </a:lnTo>
                    <a:lnTo>
                      <a:pt x="2269657" y="777054"/>
                    </a:lnTo>
                    <a:lnTo>
                      <a:pt x="2188976" y="813426"/>
                    </a:lnTo>
                    <a:lnTo>
                      <a:pt x="2106972" y="845170"/>
                    </a:lnTo>
                    <a:lnTo>
                      <a:pt x="2024306" y="872284"/>
                    </a:lnTo>
                    <a:lnTo>
                      <a:pt x="1941641" y="896092"/>
                    </a:lnTo>
                    <a:lnTo>
                      <a:pt x="1815329" y="923206"/>
                    </a:lnTo>
                    <a:lnTo>
                      <a:pt x="1646692" y="944368"/>
                    </a:lnTo>
                    <a:lnTo>
                      <a:pt x="1476732" y="948336"/>
                    </a:lnTo>
                    <a:lnTo>
                      <a:pt x="1308756" y="936432"/>
                    </a:lnTo>
                    <a:lnTo>
                      <a:pt x="1143426" y="908657"/>
                    </a:lnTo>
                    <a:lnTo>
                      <a:pt x="981402" y="865671"/>
                    </a:lnTo>
                    <a:lnTo>
                      <a:pt x="823346" y="806152"/>
                    </a:lnTo>
                    <a:lnTo>
                      <a:pt x="671903" y="732745"/>
                    </a:lnTo>
                    <a:lnTo>
                      <a:pt x="527735" y="644128"/>
                    </a:lnTo>
                    <a:lnTo>
                      <a:pt x="391502" y="541623"/>
                    </a:lnTo>
                    <a:lnTo>
                      <a:pt x="296272" y="454990"/>
                    </a:lnTo>
                    <a:lnTo>
                      <a:pt x="235430" y="393487"/>
                    </a:lnTo>
                    <a:lnTo>
                      <a:pt x="177895" y="328016"/>
                    </a:lnTo>
                    <a:lnTo>
                      <a:pt x="123006" y="260561"/>
                    </a:lnTo>
                    <a:lnTo>
                      <a:pt x="72084" y="188477"/>
                    </a:lnTo>
                    <a:lnTo>
                      <a:pt x="23146" y="113086"/>
                    </a:lnTo>
                    <a:lnTo>
                      <a:pt x="0" y="74068"/>
                    </a:lnTo>
                    <a:close/>
                  </a:path>
                </a:pathLst>
              </a:custGeom>
              <a:solidFill>
                <a:srgbClr val="49A6BE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29" name="Freeform: Shape 86">
                <a:extLst>
                  <a:ext uri="{FF2B5EF4-FFF2-40B4-BE49-F238E27FC236}">
                    <a16:creationId xmlns:a16="http://schemas.microsoft.com/office/drawing/2014/main" xmlns="" id="{0AB25363-9E3A-4A45-89F9-DBF7EB57D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8157" y="3010582"/>
                <a:ext cx="2872785" cy="820285"/>
              </a:xfrm>
              <a:custGeom>
                <a:avLst/>
                <a:gdLst>
                  <a:gd name="connsiteX0" fmla="*/ 2011759 w 3831039"/>
                  <a:gd name="connsiteY0" fmla="*/ 0 h 1093166"/>
                  <a:gd name="connsiteX1" fmla="*/ 2011806 w 3831039"/>
                  <a:gd name="connsiteY1" fmla="*/ 28 h 1093166"/>
                  <a:gd name="connsiteX2" fmla="*/ 2011822 w 3831039"/>
                  <a:gd name="connsiteY2" fmla="*/ 0 h 1093166"/>
                  <a:gd name="connsiteX3" fmla="*/ 2025402 w 3831039"/>
                  <a:gd name="connsiteY3" fmla="*/ 7881 h 1093166"/>
                  <a:gd name="connsiteX4" fmla="*/ 3831039 w 3831039"/>
                  <a:gd name="connsiteY4" fmla="*/ 1050790 h 1093166"/>
                  <a:gd name="connsiteX5" fmla="*/ 3806552 w 3831039"/>
                  <a:gd name="connsiteY5" fmla="*/ 1093166 h 1093166"/>
                  <a:gd name="connsiteX6" fmla="*/ 2115849 w 3831039"/>
                  <a:gd name="connsiteY6" fmla="*/ 116900 h 1093166"/>
                  <a:gd name="connsiteX7" fmla="*/ 2114924 w 3831039"/>
                  <a:gd name="connsiteY7" fmla="*/ 118466 h 1093166"/>
                  <a:gd name="connsiteX8" fmla="*/ 2058086 w 3831039"/>
                  <a:gd name="connsiteY8" fmla="*/ 203842 h 1093166"/>
                  <a:gd name="connsiteX9" fmla="*/ 1995960 w 3831039"/>
                  <a:gd name="connsiteY9" fmla="*/ 285246 h 1093166"/>
                  <a:gd name="connsiteX10" fmla="*/ 1927886 w 3831039"/>
                  <a:gd name="connsiteY10" fmla="*/ 363341 h 1093166"/>
                  <a:gd name="connsiteX11" fmla="*/ 1854524 w 3831039"/>
                  <a:gd name="connsiteY11" fmla="*/ 438127 h 1093166"/>
                  <a:gd name="connsiteX12" fmla="*/ 1775214 w 3831039"/>
                  <a:gd name="connsiteY12" fmla="*/ 507618 h 1093166"/>
                  <a:gd name="connsiteX13" fmla="*/ 1691278 w 3831039"/>
                  <a:gd name="connsiteY13" fmla="*/ 573139 h 1093166"/>
                  <a:gd name="connsiteX14" fmla="*/ 1602716 w 3831039"/>
                  <a:gd name="connsiteY14" fmla="*/ 632703 h 1093166"/>
                  <a:gd name="connsiteX15" fmla="*/ 1555130 w 3831039"/>
                  <a:gd name="connsiteY15" fmla="*/ 660500 h 1093166"/>
                  <a:gd name="connsiteX16" fmla="*/ 1508205 w 3831039"/>
                  <a:gd name="connsiteY16" fmla="*/ 686972 h 1093166"/>
                  <a:gd name="connsiteX17" fmla="*/ 1413034 w 3831039"/>
                  <a:gd name="connsiteY17" fmla="*/ 733962 h 1093166"/>
                  <a:gd name="connsiteX18" fmla="*/ 1317201 w 3831039"/>
                  <a:gd name="connsiteY18" fmla="*/ 773671 h 1093166"/>
                  <a:gd name="connsiteX19" fmla="*/ 1218725 w 3831039"/>
                  <a:gd name="connsiteY19" fmla="*/ 807424 h 1093166"/>
                  <a:gd name="connsiteX20" fmla="*/ 1119588 w 3831039"/>
                  <a:gd name="connsiteY20" fmla="*/ 833897 h 1093166"/>
                  <a:gd name="connsiteX21" fmla="*/ 1019790 w 3831039"/>
                  <a:gd name="connsiteY21" fmla="*/ 853090 h 1093166"/>
                  <a:gd name="connsiteX22" fmla="*/ 918670 w 3831039"/>
                  <a:gd name="connsiteY22" fmla="*/ 866988 h 1093166"/>
                  <a:gd name="connsiteX23" fmla="*/ 818872 w 3831039"/>
                  <a:gd name="connsiteY23" fmla="*/ 874268 h 1093166"/>
                  <a:gd name="connsiteX24" fmla="*/ 718413 w 3831039"/>
                  <a:gd name="connsiteY24" fmla="*/ 874930 h 1093166"/>
                  <a:gd name="connsiteX25" fmla="*/ 617954 w 3831039"/>
                  <a:gd name="connsiteY25" fmla="*/ 868974 h 1093166"/>
                  <a:gd name="connsiteX26" fmla="*/ 518817 w 3831039"/>
                  <a:gd name="connsiteY26" fmla="*/ 857061 h 1093166"/>
                  <a:gd name="connsiteX27" fmla="*/ 421002 w 3831039"/>
                  <a:gd name="connsiteY27" fmla="*/ 838530 h 1093166"/>
                  <a:gd name="connsiteX28" fmla="*/ 323848 w 3831039"/>
                  <a:gd name="connsiteY28" fmla="*/ 814704 h 1093166"/>
                  <a:gd name="connsiteX29" fmla="*/ 228676 w 3831039"/>
                  <a:gd name="connsiteY29" fmla="*/ 784922 h 1093166"/>
                  <a:gd name="connsiteX30" fmla="*/ 134826 w 3831039"/>
                  <a:gd name="connsiteY30" fmla="*/ 749846 h 1093166"/>
                  <a:gd name="connsiteX31" fmla="*/ 44281 w 3831039"/>
                  <a:gd name="connsiteY31" fmla="*/ 707489 h 1093166"/>
                  <a:gd name="connsiteX32" fmla="*/ 0 w 3831039"/>
                  <a:gd name="connsiteY32" fmla="*/ 684325 h 1093166"/>
                  <a:gd name="connsiteX33" fmla="*/ 74022 w 3831039"/>
                  <a:gd name="connsiteY33" fmla="*/ 555931 h 1093166"/>
                  <a:gd name="connsiteX34" fmla="*/ 114338 w 3831039"/>
                  <a:gd name="connsiteY34" fmla="*/ 577110 h 1093166"/>
                  <a:gd name="connsiteX35" fmla="*/ 196952 w 3831039"/>
                  <a:gd name="connsiteY35" fmla="*/ 614172 h 1093166"/>
                  <a:gd name="connsiteX36" fmla="*/ 280888 w 3831039"/>
                  <a:gd name="connsiteY36" fmla="*/ 646601 h 1093166"/>
                  <a:gd name="connsiteX37" fmla="*/ 367468 w 3831039"/>
                  <a:gd name="connsiteY37" fmla="*/ 673074 h 1093166"/>
                  <a:gd name="connsiteX38" fmla="*/ 454709 w 3831039"/>
                  <a:gd name="connsiteY38" fmla="*/ 694914 h 1093166"/>
                  <a:gd name="connsiteX39" fmla="*/ 543932 w 3831039"/>
                  <a:gd name="connsiteY39" fmla="*/ 710798 h 1093166"/>
                  <a:gd name="connsiteX40" fmla="*/ 633816 w 3831039"/>
                  <a:gd name="connsiteY40" fmla="*/ 721387 h 1093166"/>
                  <a:gd name="connsiteX41" fmla="*/ 723700 w 3831039"/>
                  <a:gd name="connsiteY41" fmla="*/ 726682 h 1093166"/>
                  <a:gd name="connsiteX42" fmla="*/ 814246 w 3831039"/>
                  <a:gd name="connsiteY42" fmla="*/ 725358 h 1093166"/>
                  <a:gd name="connsiteX43" fmla="*/ 905452 w 3831039"/>
                  <a:gd name="connsiteY43" fmla="*/ 719402 h 1093166"/>
                  <a:gd name="connsiteX44" fmla="*/ 995997 w 3831039"/>
                  <a:gd name="connsiteY44" fmla="*/ 706827 h 1093166"/>
                  <a:gd name="connsiteX45" fmla="*/ 1086542 w 3831039"/>
                  <a:gd name="connsiteY45" fmla="*/ 688958 h 1093166"/>
                  <a:gd name="connsiteX46" fmla="*/ 1176426 w 3831039"/>
                  <a:gd name="connsiteY46" fmla="*/ 664470 h 1093166"/>
                  <a:gd name="connsiteX47" fmla="*/ 1264989 w 3831039"/>
                  <a:gd name="connsiteY47" fmla="*/ 634688 h 1093166"/>
                  <a:gd name="connsiteX48" fmla="*/ 1352230 w 3831039"/>
                  <a:gd name="connsiteY48" fmla="*/ 597626 h 1093166"/>
                  <a:gd name="connsiteX49" fmla="*/ 1438809 w 3831039"/>
                  <a:gd name="connsiteY49" fmla="*/ 555931 h 1093166"/>
                  <a:gd name="connsiteX50" fmla="*/ 1481108 w 3831039"/>
                  <a:gd name="connsiteY50" fmla="*/ 531444 h 1093166"/>
                  <a:gd name="connsiteX51" fmla="*/ 1523406 w 3831039"/>
                  <a:gd name="connsiteY51" fmla="*/ 506957 h 1093166"/>
                  <a:gd name="connsiteX52" fmla="*/ 1605360 w 3831039"/>
                  <a:gd name="connsiteY52" fmla="*/ 452025 h 1093166"/>
                  <a:gd name="connsiteX53" fmla="*/ 1681365 w 3831039"/>
                  <a:gd name="connsiteY53" fmla="*/ 392461 h 1093166"/>
                  <a:gd name="connsiteX54" fmla="*/ 1752082 w 3831039"/>
                  <a:gd name="connsiteY54" fmla="*/ 330250 h 1093166"/>
                  <a:gd name="connsiteX55" fmla="*/ 1819496 w 3831039"/>
                  <a:gd name="connsiteY55" fmla="*/ 262082 h 1093166"/>
                  <a:gd name="connsiteX56" fmla="*/ 1880961 w 3831039"/>
                  <a:gd name="connsiteY56" fmla="*/ 191929 h 1093166"/>
                  <a:gd name="connsiteX57" fmla="*/ 1937138 w 3831039"/>
                  <a:gd name="connsiteY57" fmla="*/ 117143 h 1093166"/>
                  <a:gd name="connsiteX58" fmla="*/ 1988690 w 3831039"/>
                  <a:gd name="connsiteY58" fmla="*/ 40371 h 1093166"/>
                  <a:gd name="connsiteX59" fmla="*/ 2009949 w 3831039"/>
                  <a:gd name="connsiteY59" fmla="*/ 3270 h 1093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831039" h="1093166">
                    <a:moveTo>
                      <a:pt x="2011759" y="0"/>
                    </a:moveTo>
                    <a:lnTo>
                      <a:pt x="2011806" y="28"/>
                    </a:lnTo>
                    <a:lnTo>
                      <a:pt x="2011822" y="0"/>
                    </a:lnTo>
                    <a:lnTo>
                      <a:pt x="2025402" y="7881"/>
                    </a:lnTo>
                    <a:lnTo>
                      <a:pt x="3831039" y="1050790"/>
                    </a:lnTo>
                    <a:lnTo>
                      <a:pt x="3806552" y="1093166"/>
                    </a:lnTo>
                    <a:lnTo>
                      <a:pt x="2115849" y="116900"/>
                    </a:lnTo>
                    <a:lnTo>
                      <a:pt x="2114924" y="118466"/>
                    </a:lnTo>
                    <a:lnTo>
                      <a:pt x="2058086" y="203842"/>
                    </a:lnTo>
                    <a:lnTo>
                      <a:pt x="1995960" y="285246"/>
                    </a:lnTo>
                    <a:lnTo>
                      <a:pt x="1927886" y="363341"/>
                    </a:lnTo>
                    <a:lnTo>
                      <a:pt x="1854524" y="438127"/>
                    </a:lnTo>
                    <a:lnTo>
                      <a:pt x="1775214" y="507618"/>
                    </a:lnTo>
                    <a:lnTo>
                      <a:pt x="1691278" y="573139"/>
                    </a:lnTo>
                    <a:lnTo>
                      <a:pt x="1602716" y="632703"/>
                    </a:lnTo>
                    <a:lnTo>
                      <a:pt x="1555130" y="660500"/>
                    </a:lnTo>
                    <a:lnTo>
                      <a:pt x="1508205" y="686972"/>
                    </a:lnTo>
                    <a:lnTo>
                      <a:pt x="1413034" y="733962"/>
                    </a:lnTo>
                    <a:lnTo>
                      <a:pt x="1317201" y="773671"/>
                    </a:lnTo>
                    <a:lnTo>
                      <a:pt x="1218725" y="807424"/>
                    </a:lnTo>
                    <a:lnTo>
                      <a:pt x="1119588" y="833897"/>
                    </a:lnTo>
                    <a:lnTo>
                      <a:pt x="1019790" y="853090"/>
                    </a:lnTo>
                    <a:lnTo>
                      <a:pt x="918670" y="866988"/>
                    </a:lnTo>
                    <a:lnTo>
                      <a:pt x="818872" y="874268"/>
                    </a:lnTo>
                    <a:lnTo>
                      <a:pt x="718413" y="874930"/>
                    </a:lnTo>
                    <a:lnTo>
                      <a:pt x="617954" y="868974"/>
                    </a:lnTo>
                    <a:lnTo>
                      <a:pt x="518817" y="857061"/>
                    </a:lnTo>
                    <a:lnTo>
                      <a:pt x="421002" y="838530"/>
                    </a:lnTo>
                    <a:lnTo>
                      <a:pt x="323848" y="814704"/>
                    </a:lnTo>
                    <a:lnTo>
                      <a:pt x="228676" y="784922"/>
                    </a:lnTo>
                    <a:lnTo>
                      <a:pt x="134826" y="749846"/>
                    </a:lnTo>
                    <a:lnTo>
                      <a:pt x="44281" y="707489"/>
                    </a:lnTo>
                    <a:lnTo>
                      <a:pt x="0" y="684325"/>
                    </a:lnTo>
                    <a:lnTo>
                      <a:pt x="74022" y="555931"/>
                    </a:lnTo>
                    <a:lnTo>
                      <a:pt x="114338" y="577110"/>
                    </a:lnTo>
                    <a:lnTo>
                      <a:pt x="196952" y="614172"/>
                    </a:lnTo>
                    <a:lnTo>
                      <a:pt x="280888" y="646601"/>
                    </a:lnTo>
                    <a:lnTo>
                      <a:pt x="367468" y="673074"/>
                    </a:lnTo>
                    <a:lnTo>
                      <a:pt x="454709" y="694914"/>
                    </a:lnTo>
                    <a:lnTo>
                      <a:pt x="543932" y="710798"/>
                    </a:lnTo>
                    <a:lnTo>
                      <a:pt x="633816" y="721387"/>
                    </a:lnTo>
                    <a:lnTo>
                      <a:pt x="723700" y="726682"/>
                    </a:lnTo>
                    <a:lnTo>
                      <a:pt x="814246" y="725358"/>
                    </a:lnTo>
                    <a:lnTo>
                      <a:pt x="905452" y="719402"/>
                    </a:lnTo>
                    <a:lnTo>
                      <a:pt x="995997" y="706827"/>
                    </a:lnTo>
                    <a:lnTo>
                      <a:pt x="1086542" y="688958"/>
                    </a:lnTo>
                    <a:lnTo>
                      <a:pt x="1176426" y="664470"/>
                    </a:lnTo>
                    <a:lnTo>
                      <a:pt x="1264989" y="634688"/>
                    </a:lnTo>
                    <a:lnTo>
                      <a:pt x="1352230" y="597626"/>
                    </a:lnTo>
                    <a:lnTo>
                      <a:pt x="1438809" y="555931"/>
                    </a:lnTo>
                    <a:lnTo>
                      <a:pt x="1481108" y="531444"/>
                    </a:lnTo>
                    <a:lnTo>
                      <a:pt x="1523406" y="506957"/>
                    </a:lnTo>
                    <a:lnTo>
                      <a:pt x="1605360" y="452025"/>
                    </a:lnTo>
                    <a:lnTo>
                      <a:pt x="1681365" y="392461"/>
                    </a:lnTo>
                    <a:lnTo>
                      <a:pt x="1752082" y="330250"/>
                    </a:lnTo>
                    <a:lnTo>
                      <a:pt x="1819496" y="262082"/>
                    </a:lnTo>
                    <a:lnTo>
                      <a:pt x="1880961" y="191929"/>
                    </a:lnTo>
                    <a:lnTo>
                      <a:pt x="1937138" y="117143"/>
                    </a:lnTo>
                    <a:lnTo>
                      <a:pt x="1988690" y="40371"/>
                    </a:lnTo>
                    <a:lnTo>
                      <a:pt x="2009949" y="327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30" name="Freeform 71">
                <a:extLst>
                  <a:ext uri="{FF2B5EF4-FFF2-40B4-BE49-F238E27FC236}">
                    <a16:creationId xmlns:a16="http://schemas.microsoft.com/office/drawing/2014/main" xmlns="" id="{A30CFEA7-1805-4016-8450-0CD25C547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0323" y="4257671"/>
                <a:ext cx="884525" cy="884369"/>
              </a:xfrm>
              <a:prstGeom prst="ellipse">
                <a:avLst/>
              </a:prstGeom>
              <a:solidFill>
                <a:srgbClr val="49A6BE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latin typeface="+mn-lt"/>
                </a:endParaRPr>
              </a:p>
            </p:txBody>
          </p:sp>
          <p:sp>
            <p:nvSpPr>
              <p:cNvPr id="31" name="Freeform 72">
                <a:extLst>
                  <a:ext uri="{FF2B5EF4-FFF2-40B4-BE49-F238E27FC236}">
                    <a16:creationId xmlns:a16="http://schemas.microsoft.com/office/drawing/2014/main" xmlns="" id="{5A2AF54E-2E7D-4306-990D-3B1B3413F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711" y="4490939"/>
                <a:ext cx="883244" cy="885652"/>
              </a:xfrm>
              <a:prstGeom prst="ellipse">
                <a:avLst/>
              </a:prstGeom>
              <a:solidFill>
                <a:srgbClr val="96B433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32" name="Freeform 73">
                <a:extLst>
                  <a:ext uri="{FF2B5EF4-FFF2-40B4-BE49-F238E27FC236}">
                    <a16:creationId xmlns:a16="http://schemas.microsoft.com/office/drawing/2014/main" xmlns="" id="{0884F418-4E32-4991-B525-591CBBA641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8008" y="4370745"/>
                <a:ext cx="883243" cy="884369"/>
              </a:xfrm>
              <a:prstGeom prst="ellipse">
                <a:avLst/>
              </a:prstGeom>
              <a:solidFill>
                <a:srgbClr val="C9680D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33" name="Freeform 74">
                <a:extLst>
                  <a:ext uri="{FF2B5EF4-FFF2-40B4-BE49-F238E27FC236}">
                    <a16:creationId xmlns:a16="http://schemas.microsoft.com/office/drawing/2014/main" xmlns="" id="{A3E3BFD3-38A4-4806-AAC8-FB1C45F4B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153" y="3355358"/>
                <a:ext cx="883243" cy="885652"/>
              </a:xfrm>
              <a:prstGeom prst="ellipse">
                <a:avLst/>
              </a:prstGeom>
              <a:solidFill>
                <a:srgbClr val="B00D7C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  <p:sp>
            <p:nvSpPr>
              <p:cNvPr id="34" name="Freeform 75">
                <a:extLst>
                  <a:ext uri="{FF2B5EF4-FFF2-40B4-BE49-F238E27FC236}">
                    <a16:creationId xmlns:a16="http://schemas.microsoft.com/office/drawing/2014/main" xmlns="" id="{A4028D45-4999-410D-AD27-5CE6995CC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8423" y="3372020"/>
                <a:ext cx="884525" cy="88436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latin typeface="+mn-lt"/>
                </a:endParaRPr>
              </a:p>
            </p:txBody>
          </p:sp>
        </p:grpSp>
        <p:pic>
          <p:nvPicPr>
            <p:cNvPr id="5" name="Shape 130" descr="http://conacyteduca.org/wp-content/uploads/2017/01/somos-img.png">
              <a:extLst>
                <a:ext uri="{FF2B5EF4-FFF2-40B4-BE49-F238E27FC236}">
                  <a16:creationId xmlns:a16="http://schemas.microsoft.com/office/drawing/2014/main" xmlns="" id="{5C77E888-A58A-4D60-9F8C-CFF026476E9E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1553" y="3041676"/>
              <a:ext cx="1985963" cy="188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Shape 129">
              <a:extLst>
                <a:ext uri="{FF2B5EF4-FFF2-40B4-BE49-F238E27FC236}">
                  <a16:creationId xmlns:a16="http://schemas.microsoft.com/office/drawing/2014/main" xmlns="" id="{563DF3AE-D7C9-4C9A-9C75-6B2D388001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54929" y="4939096"/>
              <a:ext cx="4881564" cy="103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SzPct val="25000"/>
              </a:pPr>
              <a:r>
                <a:rPr lang="es-PY" altLang="es-419" sz="3200" b="1" dirty="0">
                  <a:solidFill>
                    <a:srgbClr val="3E4A46"/>
                  </a:solidFill>
                  <a:latin typeface="Book Antiqua" panose="02040602050305030304" pitchFamily="18" charset="0"/>
                  <a:ea typeface="Helvetica Light"/>
                  <a:cs typeface="Calibri" panose="020F0502020204030204" pitchFamily="34" charset="0"/>
                  <a:sym typeface="Overlock"/>
                </a:rPr>
                <a:t>ReVA</a:t>
              </a:r>
            </a:p>
          </p:txBody>
        </p:sp>
        <p:pic>
          <p:nvPicPr>
            <p:cNvPr id="7" name="Gráfico 3" descr="Libros">
              <a:extLst>
                <a:ext uri="{FF2B5EF4-FFF2-40B4-BE49-F238E27FC236}">
                  <a16:creationId xmlns:a16="http://schemas.microsoft.com/office/drawing/2014/main" xmlns="" id="{DB96D6D8-09CD-454A-8E73-1413C8877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6175" y="6751638"/>
              <a:ext cx="1668463" cy="166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xmlns="" id="{BBEF0F91-2077-4CD9-9D71-3E2E8430A274}"/>
                </a:ext>
              </a:extLst>
            </p:cNvPr>
            <p:cNvSpPr txBox="1"/>
            <p:nvPr/>
          </p:nvSpPr>
          <p:spPr>
            <a:xfrm>
              <a:off x="3757764" y="9029291"/>
              <a:ext cx="4502490" cy="1778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71437" tIns="71437" rIns="71437" bIns="71437" spcCol="38100" anchor="ctr">
              <a:spAutoFit/>
            </a:bodyPr>
            <a:lstStyle/>
            <a:p>
              <a:pPr algn="just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x-none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Libros </a:t>
              </a:r>
              <a:r>
                <a:rPr lang="es-PY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Electrónicos</a:t>
              </a:r>
              <a:endParaRPr lang="es-419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x-none" sz="28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Gráfico 5" descr="Pizarra">
              <a:extLst>
                <a:ext uri="{FF2B5EF4-FFF2-40B4-BE49-F238E27FC236}">
                  <a16:creationId xmlns:a16="http://schemas.microsoft.com/office/drawing/2014/main" xmlns="" id="{7A3D1060-E56D-4A94-BD07-3497D8150A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128" y="9181469"/>
              <a:ext cx="1666875" cy="1666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xmlns="" id="{31BF2DBB-FA9B-4CB7-841A-6AFA61C478AA}"/>
                </a:ext>
              </a:extLst>
            </p:cNvPr>
            <p:cNvSpPr txBox="1"/>
            <p:nvPr/>
          </p:nvSpPr>
          <p:spPr>
            <a:xfrm>
              <a:off x="6451360" y="11056419"/>
              <a:ext cx="3982366" cy="1457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71437" tIns="71437" rIns="71437" bIns="71437" spcCol="38100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x-none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Material Docente</a:t>
              </a:r>
              <a:endParaRPr lang="es-419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x-none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áfico 7" descr="Libros en estantería">
              <a:extLst>
                <a:ext uri="{FF2B5EF4-FFF2-40B4-BE49-F238E27FC236}">
                  <a16:creationId xmlns:a16="http://schemas.microsoft.com/office/drawing/2014/main" xmlns="" id="{A43DE759-4DC3-4ACE-9423-3D87AA2D45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7875" y="9588500"/>
              <a:ext cx="1666875" cy="166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D4156CE1-0B50-4339-B0AD-DCBAE7969A21}"/>
                </a:ext>
              </a:extLst>
            </p:cNvPr>
            <p:cNvSpPr txBox="1"/>
            <p:nvPr/>
          </p:nvSpPr>
          <p:spPr>
            <a:xfrm>
              <a:off x="10636613" y="11520431"/>
              <a:ext cx="4578049" cy="1778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71437" tIns="71437" rIns="71437" bIns="71437" spcCol="38100" anchor="ctr">
              <a:spAutoFit/>
            </a:bodyPr>
            <a:lstStyle/>
            <a:p>
              <a:pPr algn="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x-none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Literatura Universal</a:t>
              </a:r>
              <a:endParaRPr lang="es-419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x-none" sz="28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3F9207A8-7410-4B39-881A-939E741AEEF3}"/>
                </a:ext>
              </a:extLst>
            </p:cNvPr>
            <p:cNvSpPr txBox="1"/>
            <p:nvPr/>
          </p:nvSpPr>
          <p:spPr>
            <a:xfrm>
              <a:off x="15980675" y="10302673"/>
              <a:ext cx="1963526" cy="1778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71437" tIns="71437" rIns="71437" bIns="71437" spcCol="38100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x-none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Videos</a:t>
              </a:r>
              <a:endParaRPr lang="es-419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x-none" sz="28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Gráfico 9" descr="Cámara de vídeo">
              <a:extLst>
                <a:ext uri="{FF2B5EF4-FFF2-40B4-BE49-F238E27FC236}">
                  <a16:creationId xmlns:a16="http://schemas.microsoft.com/office/drawing/2014/main" xmlns="" id="{8505E3AD-1D06-4615-97FA-79E3A1BBE8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1150" y="8994775"/>
              <a:ext cx="1666875" cy="166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Gráfico 11" descr="Puzzle">
              <a:extLst>
                <a:ext uri="{FF2B5EF4-FFF2-40B4-BE49-F238E27FC236}">
                  <a16:creationId xmlns:a16="http://schemas.microsoft.com/office/drawing/2014/main" xmlns="" id="{E4B4B1C0-59D9-4ECF-8BC9-073C0E12C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62438" y="6737350"/>
              <a:ext cx="1666875" cy="166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xmlns="" id="{9A7CB63E-E538-40EC-9D9E-E5EA2CD1EB03}"/>
                </a:ext>
              </a:extLst>
            </p:cNvPr>
            <p:cNvSpPr txBox="1"/>
            <p:nvPr/>
          </p:nvSpPr>
          <p:spPr>
            <a:xfrm>
              <a:off x="14730408" y="6918095"/>
              <a:ext cx="2620987" cy="1457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wrap="square" lIns="71437" tIns="71437" rIns="71437" bIns="71437" spcCol="38100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419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Artículos científicos</a:t>
              </a:r>
              <a:endParaRPr lang="x-none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ED97498E-B213-4F2D-8DD2-0EFF52B22340}"/>
              </a:ext>
            </a:extLst>
          </p:cNvPr>
          <p:cNvSpPr/>
          <p:nvPr/>
        </p:nvSpPr>
        <p:spPr>
          <a:xfrm>
            <a:off x="2955350" y="1032888"/>
            <a:ext cx="76081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>
                <a:solidFill>
                  <a:srgbClr val="B00D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2000 contenidos digitales</a:t>
            </a:r>
            <a:endParaRPr lang="es-419" sz="4000" dirty="0">
              <a:solidFill>
                <a:srgbClr val="B00D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Shape 99" descr="http://conacyteduca.org/wp-content/uploads/2017/01/bg-colores.png"/>
          <p:cNvPicPr preferRelativeResize="0"/>
          <p:nvPr/>
        </p:nvPicPr>
        <p:blipFill rotWithShape="1">
          <a:blip r:embed="rId9">
            <a:alphaModFix/>
          </a:blip>
          <a:srcRect l="24651" t="22801" r="26276" b="37811"/>
          <a:stretch/>
        </p:blipFill>
        <p:spPr>
          <a:xfrm>
            <a:off x="0" y="16952"/>
            <a:ext cx="12192000" cy="199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524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onacyteduca.org/wp-content/uploads/2017/01/bg-colores.png"/>
          <p:cNvPicPr>
            <a:picLocks noChangeAspect="1" noChangeArrowheads="1"/>
          </p:cNvPicPr>
          <p:nvPr/>
        </p:nvPicPr>
        <p:blipFill rotWithShape="1">
          <a:blip r:embed="rId3"/>
          <a:srcRect l="24651" t="22801" r="26277" b="37811"/>
          <a:stretch/>
        </p:blipFill>
        <p:spPr bwMode="auto">
          <a:xfrm>
            <a:off x="0" y="-4518"/>
            <a:ext cx="12192000" cy="1047751"/>
          </a:xfrm>
          <a:prstGeom prst="rect">
            <a:avLst/>
          </a:prstGeom>
        </p:spPr>
      </p:pic>
      <p:sp>
        <p:nvSpPr>
          <p:cNvPr id="5" name="Rectángulo 4"/>
          <p:cNvSpPr>
            <a:spLocks/>
          </p:cNvSpPr>
          <p:nvPr/>
        </p:nvSpPr>
        <p:spPr>
          <a:xfrm>
            <a:off x="-15926" y="1043233"/>
            <a:ext cx="12192000" cy="5834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uFillTx/>
              <a:latin typeface="Tahoma" panose="020B060403050404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22567" y="310282"/>
            <a:ext cx="9628632" cy="732951"/>
          </a:xfrm>
        </p:spPr>
        <p:txBody>
          <a:bodyPr rtlCol="0">
            <a:normAutofit/>
          </a:bodyPr>
          <a:lstStyle/>
          <a:p>
            <a:r>
              <a:rPr lang="es-PY" sz="4000" dirty="0">
                <a:solidFill>
                  <a:schemeClr val="bg1"/>
                </a:solidFill>
                <a:uFillTx/>
                <a:latin typeface="Baskerville Old Face" panose="02020602080505020303" pitchFamily="18" charset="0"/>
                <a:ea typeface="+mn-ea"/>
                <a:cs typeface="+mn-cs"/>
              </a:rPr>
              <a:t>Muchas gracias!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2D0392C-6D32-4023-97AF-A9CC8887733F}"/>
              </a:ext>
            </a:extLst>
          </p:cNvPr>
          <p:cNvSpPr/>
          <p:nvPr/>
        </p:nvSpPr>
        <p:spPr>
          <a:xfrm>
            <a:off x="122567" y="1358033"/>
            <a:ext cx="104924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MG. PAZ BAREIRO</a:t>
            </a:r>
          </a:p>
          <a:p>
            <a:r>
              <a:rPr lang="es-ES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Directora de Desarrollo Científico y Formación de Recursos Humanos</a:t>
            </a:r>
          </a:p>
          <a:p>
            <a:r>
              <a:rPr lang="es-PY" i="1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Consejo Nacional de Ciencia y Tecnología  - CONACYT</a:t>
            </a:r>
          </a:p>
          <a:p>
            <a:r>
              <a:rPr lang="en-US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  <a:hlinkClick r:id="rId4"/>
              </a:rPr>
              <a:t>pbareiro@conacyt.gov.py</a:t>
            </a:r>
            <a:r>
              <a:rPr lang="en-US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</a:t>
            </a:r>
          </a:p>
          <a:p>
            <a:endParaRPr lang="en-US" dirty="0">
              <a:solidFill>
                <a:srgbClr val="1F497D"/>
              </a:solidFill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endParaRPr lang="en-US" dirty="0">
              <a:solidFill>
                <a:srgbClr val="1F497D"/>
              </a:solidFill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r>
              <a:rPr lang="es-PY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ING. ROBERTO DELGADO</a:t>
            </a:r>
            <a:br>
              <a:rPr lang="es-PY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</a:br>
            <a:r>
              <a:rPr lang="es-PY" i="1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Director de Tecnología de la Información y Comunicación</a:t>
            </a:r>
          </a:p>
          <a:p>
            <a:r>
              <a:rPr lang="es-PY" i="1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Consejo Nacional de Ciencia y Tecnología  - CONACYT</a:t>
            </a:r>
          </a:p>
          <a:p>
            <a:r>
              <a:rPr lang="en-US" u="sng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  <a:hlinkClick r:id="rId5"/>
              </a:rPr>
              <a:t>rdelgado@conacyt.gov.py</a:t>
            </a:r>
            <a:r>
              <a:rPr lang="en-US" u="sng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</a:t>
            </a:r>
            <a:r>
              <a:rPr lang="en-US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/>
            </a:r>
            <a:br>
              <a:rPr lang="en-US" dirty="0">
                <a:solidFill>
                  <a:srgbClr val="1F497D"/>
                </a:solidFill>
                <a:latin typeface="Tahoma" panose="020B0604030504040204" pitchFamily="34" charset="0"/>
                <a:ea typeface="Calibri" panose="020F0502020204030204" pitchFamily="34" charset="0"/>
              </a:rPr>
            </a:br>
            <a:endParaRPr lang="es-PY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12257</TotalTime>
  <Words>465</Words>
  <Application>Microsoft Office PowerPoint</Application>
  <PresentationFormat>Panorámica</PresentationFormat>
  <Paragraphs>152</Paragraphs>
  <Slides>14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4" baseType="lpstr">
      <vt:lpstr>Arial</vt:lpstr>
      <vt:lpstr>Baskerville Old Face</vt:lpstr>
      <vt:lpstr>Book Antiqua</vt:lpstr>
      <vt:lpstr>Calibri</vt:lpstr>
      <vt:lpstr>Calibri Light</vt:lpstr>
      <vt:lpstr>Helvetica Light</vt:lpstr>
      <vt:lpstr>Overlock</vt:lpstr>
      <vt:lpstr>Tahoma</vt:lpstr>
      <vt:lpstr>Times New Roman</vt:lpstr>
      <vt:lpstr>Retrospección</vt:lpstr>
      <vt:lpstr>Presentación de PowerPoint</vt:lpstr>
      <vt:lpstr>REVA</vt:lpstr>
      <vt:lpstr>Descubridor</vt:lpstr>
      <vt:lpstr>REVA</vt:lpstr>
      <vt:lpstr>CICCO</vt:lpstr>
      <vt:lpstr>Presentación de PowerPoint</vt:lpstr>
      <vt:lpstr>Estándar Abierto</vt:lpstr>
      <vt:lpstr>Repositorio Institucional</vt:lpstr>
      <vt:lpstr>Descubridor </vt:lpstr>
      <vt:lpstr>Descubridor - Búsqueda</vt:lpstr>
      <vt:lpstr>Repositorio Dspace</vt:lpstr>
      <vt:lpstr>Propuesta 2021- Repositorio básico</vt:lpstr>
      <vt:lpstr>Presentación de PowerPoint</vt:lpstr>
      <vt:lpstr>Muchas gracias!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Martin</dc:creator>
  <cp:lastModifiedBy>PostgradoP</cp:lastModifiedBy>
  <cp:revision>154</cp:revision>
  <cp:lastPrinted>2019-03-05T18:02:44Z</cp:lastPrinted>
  <dcterms:created xsi:type="dcterms:W3CDTF">2016-08-01T19:44:31Z</dcterms:created>
  <dcterms:modified xsi:type="dcterms:W3CDTF">2020-10-30T14:34:01Z</dcterms:modified>
</cp:coreProperties>
</file>