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9DFDE6-5656-45BD-AF4C-9BA92692361E}" type="datetimeFigureOut">
              <a:rPr lang="es-PY" smtClean="0"/>
              <a:pPr/>
              <a:t>06/10/2016</a:t>
            </a:fld>
            <a:endParaRPr lang="es-PY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6CF50-1CB0-45A2-81DE-334ABAD104D0}" type="slidenum">
              <a:rPr lang="es-PY" smtClean="0"/>
              <a:pPr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455525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68625" cy="4540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ea typeface="DejaVu Sans" charset="0"/>
                <a:cs typeface="DejaVu Sans" charset="0"/>
              </a:defRPr>
            </a:lvl1pPr>
          </a:lstStyle>
          <a:p>
            <a:endParaRPr lang="es-E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68625" cy="4540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ea typeface="DejaVu Sans" charset="0"/>
                <a:cs typeface="DejaVu Sans" charset="0"/>
              </a:defRPr>
            </a:lvl1pPr>
          </a:lstStyle>
          <a:p>
            <a:endParaRPr lang="es-ES"/>
          </a:p>
        </p:txBody>
      </p:sp>
      <p:sp>
        <p:nvSpPr>
          <p:cNvPr id="2053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PY" smtClean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8685213"/>
            <a:ext cx="2968625" cy="4540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ea typeface="DejaVu Sans" charset="0"/>
                <a:cs typeface="DejaVu Sans" charset="0"/>
              </a:defRPr>
            </a:lvl1pPr>
          </a:lstStyle>
          <a:p>
            <a:endParaRPr lang="es-ES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ea typeface="DejaVu Sans" charset="0"/>
                <a:cs typeface="DejaVu Sans" charset="0"/>
              </a:defRPr>
            </a:lvl1pPr>
          </a:lstStyle>
          <a:p>
            <a:fld id="{08E9E0DF-9FEF-4CDF-AEAF-7C0A3A4258D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63102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50EA6CD-258E-4247-A4A7-4D03BA59DAF8}" type="slidenum">
              <a:rPr lang="es-ES"/>
              <a:pPr/>
              <a:t>1</a:t>
            </a:fld>
            <a:endParaRPr lang="es-ES"/>
          </a:p>
        </p:txBody>
      </p:sp>
      <p:sp>
        <p:nvSpPr>
          <p:cNvPr id="215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28C17F-2D24-4D88-B323-FBAE5D13A04A}" type="slidenum">
              <a:rPr lang="es-ES"/>
              <a:pPr/>
              <a:t>2</a:t>
            </a:fld>
            <a:endParaRPr lang="es-ES"/>
          </a:p>
        </p:txBody>
      </p:sp>
      <p:sp>
        <p:nvSpPr>
          <p:cNvPr id="22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DB6FD24-B6AD-44E6-BCAC-87C48074A313}" type="slidenum">
              <a:rPr lang="es-ES"/>
              <a:pPr/>
              <a:t>3</a:t>
            </a:fld>
            <a:endParaRPr lang="es-ES"/>
          </a:p>
        </p:txBody>
      </p:sp>
      <p:sp>
        <p:nvSpPr>
          <p:cNvPr id="235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3299F33-1A31-4FC8-800D-FC5D5E80A030}" type="slidenum">
              <a:rPr lang="es-ES"/>
              <a:pPr/>
              <a:t>4</a:t>
            </a:fld>
            <a:endParaRPr lang="es-E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2230714-BEEC-46CB-B92D-B38761681066}" type="slidenum">
              <a:rPr lang="es-ES"/>
              <a:pPr/>
              <a:t>5</a:t>
            </a:fld>
            <a:endParaRPr lang="es-ES"/>
          </a:p>
        </p:txBody>
      </p:sp>
      <p:sp>
        <p:nvSpPr>
          <p:cNvPr id="256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F4DD7EF-F100-42BC-878E-139F864B1117}" type="slidenum">
              <a:rPr lang="es-ES"/>
              <a:pPr/>
              <a:t>6</a:t>
            </a:fld>
            <a:endParaRPr lang="es-ES"/>
          </a:p>
        </p:txBody>
      </p:sp>
      <p:sp>
        <p:nvSpPr>
          <p:cNvPr id="266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57E822F-9C39-4F07-8A0F-E97DAE636415}" type="slidenum">
              <a:rPr lang="es-ES"/>
              <a:pPr/>
              <a:t>7</a:t>
            </a:fld>
            <a:endParaRPr lang="es-ES"/>
          </a:p>
        </p:txBody>
      </p:sp>
      <p:sp>
        <p:nvSpPr>
          <p:cNvPr id="27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26A3C6-CED9-4ECA-9CDC-DE2BB1D923C6}" type="slidenum">
              <a:rPr lang="es-ES"/>
              <a:pPr/>
              <a:t>8</a:t>
            </a:fld>
            <a:endParaRPr lang="es-ES"/>
          </a:p>
        </p:txBody>
      </p:sp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A00602-C931-413E-96A0-44FAA51435EE}" type="slidenum">
              <a:rPr lang="es-ES"/>
              <a:pPr/>
              <a:t>9</a:t>
            </a:fld>
            <a:endParaRPr lang="es-E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EC6A393-BCB0-4CFA-A3F6-7C2687E1110F}" type="slidenum">
              <a:rPr lang="es-ES"/>
              <a:pPr/>
              <a:t>10</a:t>
            </a:fld>
            <a:endParaRPr lang="es-ES"/>
          </a:p>
        </p:txBody>
      </p:sp>
      <p:sp>
        <p:nvSpPr>
          <p:cNvPr id="30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03FA8F6-2E15-41F1-A588-D51945D9C05A}" type="slidenum">
              <a:rPr lang="es-ES"/>
              <a:pPr/>
              <a:t>11</a:t>
            </a:fld>
            <a:endParaRPr lang="es-ES"/>
          </a:p>
        </p:txBody>
      </p:sp>
      <p:sp>
        <p:nvSpPr>
          <p:cNvPr id="31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EEDC604-86F0-4F3C-AF41-A32F90177D81}" type="slidenum">
              <a:rPr lang="es-ES"/>
              <a:pPr/>
              <a:t>12</a:t>
            </a:fld>
            <a:endParaRPr lang="es-ES"/>
          </a:p>
        </p:txBody>
      </p:sp>
      <p:sp>
        <p:nvSpPr>
          <p:cNvPr id="32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75987D-184B-4211-A35D-9E20E5A8460E}" type="slidenum">
              <a:rPr lang="es-ES"/>
              <a:pPr/>
              <a:t>13</a:t>
            </a:fld>
            <a:endParaRPr lang="es-E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D1E92D-3AA2-42F5-9B78-70C737E19883}" type="slidenum">
              <a:rPr lang="es-ES"/>
              <a:pPr/>
              <a:t>14</a:t>
            </a:fld>
            <a:endParaRPr lang="es-ES"/>
          </a:p>
        </p:txBody>
      </p:sp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EF1565-C662-4E84-9A6C-81E6A9D6F403}" type="slidenum">
              <a:rPr lang="es-ES"/>
              <a:pPr/>
              <a:t>15</a:t>
            </a:fld>
            <a:endParaRPr lang="es-ES"/>
          </a:p>
        </p:txBody>
      </p:sp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82FFD23-F41E-4E10-B9CE-43C440A7F5DE}" type="slidenum">
              <a:rPr lang="es-ES"/>
              <a:pPr/>
              <a:t>16</a:t>
            </a:fld>
            <a:endParaRPr lang="es-ES"/>
          </a:p>
        </p:txBody>
      </p:sp>
      <p:sp>
        <p:nvSpPr>
          <p:cNvPr id="36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88D421D-A40E-4697-9E92-BBE871CE4643}" type="slidenum">
              <a:rPr lang="es-ES"/>
              <a:pPr/>
              <a:t>17</a:t>
            </a:fld>
            <a:endParaRPr lang="es-ES"/>
          </a:p>
        </p:txBody>
      </p:sp>
      <p:sp>
        <p:nvSpPr>
          <p:cNvPr id="37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DDAE88-D549-43AA-B27F-3AC8A899F246}" type="slidenum">
              <a:rPr lang="es-ES"/>
              <a:pPr/>
              <a:t>18</a:t>
            </a:fld>
            <a:endParaRPr lang="es-ES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B31FF3B-0E73-4F23-8577-4A2F4DECA39D}" type="slidenum">
              <a:rPr lang="es-AR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6B78BE9-6BB0-42AD-92E3-958E91594DE3}" type="slidenum">
              <a:rPr lang="es-AR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A426CC2-9B8E-4A71-8A6C-7EF20F79223F}" type="slidenum">
              <a:rPr lang="es-AR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5" name="4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8AA10FE-4D1F-404B-86B4-CB6275F61016}" type="slidenum">
              <a:rPr lang="es-AR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7" name="6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DC44DD0-C3D1-437F-BA4B-992D0A32FEB0}" type="slidenum">
              <a:rPr lang="es-AR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D0D05F1-DE5A-4604-BF0E-6A3C4F6BD2BB}" type="slidenum">
              <a:rPr lang="es-AR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0C2B772-7E7D-42B7-84A1-E279DB32F6BC}" type="slidenum">
              <a:rPr lang="es-AR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4819809-8880-4D27-9B28-BD5021A25D8D}" type="slidenum">
              <a:rPr lang="es-AR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3E4E9B8-41C2-44DB-B3F1-0B7D76851BF1}" type="slidenum">
              <a:rPr lang="es-AR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9BCA5D8-009D-4BC0-8072-4FF1F54AB915}" type="slidenum">
              <a:rPr lang="es-AR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7813" y="274638"/>
            <a:ext cx="2055812" cy="58483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8213" cy="58483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48E95B6-F8EE-465D-8A5A-B76558D82805}" type="slidenum">
              <a:rPr lang="es-AR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6425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fecha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30425" cy="473075"/>
          </a:xfrm>
        </p:spPr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2425" cy="473075"/>
          </a:xfrm>
        </p:spPr>
        <p:txBody>
          <a:bodyPr/>
          <a:lstStyle>
            <a:lvl1pPr>
              <a:defRPr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30425" cy="473075"/>
          </a:xfrm>
        </p:spPr>
        <p:txBody>
          <a:bodyPr/>
          <a:lstStyle>
            <a:lvl1pPr>
              <a:defRPr/>
            </a:lvl1pPr>
          </a:lstStyle>
          <a:p>
            <a:fld id="{C7FE5DC8-26A4-47A1-8143-B4BF6AF44592}" type="slidenum">
              <a:rPr lang="es-AR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6425" cy="11398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del texto de título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 esquema del texto</a:t>
            </a:r>
          </a:p>
          <a:p>
            <a:pPr lvl="1"/>
            <a:r>
              <a:rPr lang="en-GB" smtClean="0"/>
              <a:t>Segundo nivel del esquema</a:t>
            </a:r>
          </a:p>
          <a:p>
            <a:pPr lvl="2"/>
            <a:r>
              <a:rPr lang="en-GB" smtClean="0"/>
              <a:t>Tercer nivel del esquema</a:t>
            </a:r>
          </a:p>
          <a:p>
            <a:pPr lvl="3"/>
            <a:r>
              <a:rPr lang="en-GB" smtClean="0"/>
              <a:t>Cuarto nivel del esquema</a:t>
            </a:r>
          </a:p>
          <a:p>
            <a:pPr lvl="4"/>
            <a:r>
              <a:rPr lang="en-GB" smtClean="0"/>
              <a:t>Quinto nivel del esquema</a:t>
            </a:r>
          </a:p>
          <a:p>
            <a:pPr lvl="4"/>
            <a:r>
              <a:rPr lang="en-GB" smtClean="0"/>
              <a:t>Sexto nivel del esquema</a:t>
            </a:r>
          </a:p>
          <a:p>
            <a:pPr lvl="4"/>
            <a:r>
              <a:rPr lang="en-GB" smtClean="0"/>
              <a:t>Séptimo nivel del esquema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0425" cy="473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endParaRPr lang="es-AR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2425" cy="473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endParaRPr lang="es-A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fld id="{229E0275-90A7-4A68-97CE-D40DFD65F44C}" type="slidenum">
              <a:rPr lang="es-AR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s-P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INSTRUCTIVO%20ELECCIONES-UNA%202016%20061016.docx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1042988" y="692150"/>
            <a:ext cx="7632700" cy="3667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PY"/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187450" y="620713"/>
            <a:ext cx="7129463" cy="1016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AR" sz="2400" b="1" dirty="0">
                <a:solidFill>
                  <a:srgbClr val="000000"/>
                </a:solidFill>
                <a:latin typeface="Verdana" pitchFamily="32" charset="0"/>
                <a:ea typeface="Droid Sans Fallback" charset="0"/>
                <a:cs typeface="Droid Sans Fallback" charset="0"/>
              </a:rPr>
              <a:t>UNIVERSIDAD NACIONAL DE ASUNCIÓN</a:t>
            </a:r>
          </a:p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AR" sz="2400" b="1" dirty="0">
                <a:solidFill>
                  <a:srgbClr val="000000"/>
                </a:solidFill>
                <a:latin typeface="Verdana" pitchFamily="32" charset="0"/>
                <a:ea typeface="Droid Sans Fallback" charset="0"/>
                <a:cs typeface="Droid Sans Fallback" charset="0"/>
              </a:rPr>
              <a:t>FACULTAD POLITÉCNICA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763713" y="4724400"/>
            <a:ext cx="5616575" cy="1016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AR" sz="2400" b="1">
                <a:solidFill>
                  <a:srgbClr val="000000"/>
                </a:solidFill>
                <a:latin typeface="Verdana" pitchFamily="32" charset="0"/>
                <a:ea typeface="Droid Sans Fallback" charset="0"/>
                <a:cs typeface="Droid Sans Fallback" charset="0"/>
              </a:rPr>
              <a:t>COMISIÓN ELECTORAL 2016</a:t>
            </a:r>
          </a:p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AR" sz="2400" b="1">
                <a:solidFill>
                  <a:srgbClr val="000000"/>
                </a:solidFill>
                <a:latin typeface="Verdana" pitchFamily="32" charset="0"/>
                <a:ea typeface="Droid Sans Fallback" charset="0"/>
                <a:cs typeface="Droid Sans Fallback" charset="0"/>
              </a:rPr>
              <a:t>07 oct 2016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1844675"/>
            <a:ext cx="1966913" cy="26638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228600" y="1858963"/>
            <a:ext cx="8675688" cy="4449762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b="1"/>
              <a:t>COMICIOS UNIVERSITARIOS </a:t>
            </a:r>
            <a:br>
              <a:rPr lang="es-ES" b="1"/>
            </a:br>
            <a:r>
              <a:rPr lang="es-ES" b="1"/>
              <a:t>FP UNA</a:t>
            </a:r>
            <a:br>
              <a:rPr lang="es-ES" b="1"/>
            </a:br>
            <a:r>
              <a:rPr lang="es-ES" b="1"/>
              <a:t/>
            </a:r>
            <a:br>
              <a:rPr lang="es-ES" b="1"/>
            </a:br>
            <a:r>
              <a:rPr lang="es-ES" b="1"/>
              <a:t>Viern</a:t>
            </a:r>
            <a:r>
              <a:rPr lang="es-ES" sz="4200" b="1"/>
              <a:t>es 07 de octubre de 2016</a:t>
            </a:r>
            <a:br>
              <a:rPr lang="es-ES" sz="4200" b="1"/>
            </a:br>
            <a:r>
              <a:rPr lang="es-ES" b="1"/>
              <a:t>15:00 a 20:00 hs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260350"/>
            <a:ext cx="1436688" cy="19446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2400" b="1" u="sng" dirty="0"/>
              <a:t>COMISIÓN ELECTORAL 2016 – FP UNA</a:t>
            </a:r>
            <a:br>
              <a:rPr lang="es-ES" sz="2400" b="1" u="sng" dirty="0"/>
            </a:br>
            <a:r>
              <a:rPr lang="es-ES" sz="2400" b="1" u="sng" dirty="0"/>
              <a:t>MIEMBROS.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752875"/>
          </a:xfrm>
          <a:ln/>
        </p:spPr>
        <p:txBody>
          <a:bodyPr/>
          <a:lstStyle/>
          <a:p>
            <a:pPr marL="0" indent="0" algn="ctr">
              <a:spcBef>
                <a:spcPts val="500"/>
              </a:spcBef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ES" sz="2000" dirty="0"/>
              <a:t>Prof. Ing. Teodoro Salas, Decano</a:t>
            </a:r>
          </a:p>
          <a:p>
            <a:pPr marL="339725" indent="-339725" algn="ctr">
              <a:spcBef>
                <a:spcPts val="500"/>
              </a:spcBef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ES" sz="2000" b="1" dirty="0"/>
              <a:t>Presidente</a:t>
            </a:r>
          </a:p>
          <a:p>
            <a:pPr marL="341313" indent="-339725" algn="ctr">
              <a:spcBef>
                <a:spcPts val="500"/>
              </a:spcBef>
              <a:buClrTx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s-ES" sz="200" b="1" dirty="0" smtClean="0"/>
          </a:p>
          <a:p>
            <a:pPr marL="339725" indent="-339725" algn="ctr">
              <a:spcBef>
                <a:spcPts val="500"/>
              </a:spcBef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ES" sz="2000" dirty="0" smtClean="0"/>
              <a:t>Prof</a:t>
            </a:r>
            <a:r>
              <a:rPr lang="es-ES" sz="2000" dirty="0"/>
              <a:t>. Lic. </a:t>
            </a:r>
            <a:r>
              <a:rPr lang="es-ES" sz="2000" dirty="0" smtClean="0"/>
              <a:t>Limpia Ferreira</a:t>
            </a:r>
            <a:endParaRPr lang="es-ES" sz="2000" dirty="0"/>
          </a:p>
          <a:p>
            <a:pPr marL="339725" indent="-339725" algn="ctr">
              <a:spcBef>
                <a:spcPts val="500"/>
              </a:spcBef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ES" sz="2000" dirty="0"/>
              <a:t>Prof. Lic. </a:t>
            </a:r>
            <a:r>
              <a:rPr lang="es-ES" sz="2000" dirty="0" err="1" smtClean="0"/>
              <a:t>Wilma</a:t>
            </a:r>
            <a:r>
              <a:rPr lang="es-ES" sz="2000" dirty="0" smtClean="0"/>
              <a:t> </a:t>
            </a:r>
            <a:r>
              <a:rPr lang="es-ES" sz="2000" dirty="0" err="1" smtClean="0"/>
              <a:t>Garcete</a:t>
            </a:r>
            <a:endParaRPr lang="es-ES" sz="2000" dirty="0"/>
          </a:p>
          <a:p>
            <a:pPr marL="339725" indent="-339725" algn="ctr">
              <a:spcBef>
                <a:spcPts val="500"/>
              </a:spcBef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ES" sz="2000" b="1" dirty="0"/>
              <a:t>Miembros Docentes</a:t>
            </a:r>
          </a:p>
          <a:p>
            <a:pPr marL="341313" indent="-339725" algn="ctr">
              <a:spcBef>
                <a:spcPts val="500"/>
              </a:spcBef>
              <a:buClrTx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s-ES" sz="1050" b="1" dirty="0"/>
          </a:p>
          <a:p>
            <a:pPr marL="339725" indent="-339725" algn="ctr">
              <a:spcBef>
                <a:spcPts val="500"/>
              </a:spcBef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ES" sz="2000" dirty="0"/>
              <a:t>Lic. Sergio Emilio Benítez</a:t>
            </a:r>
          </a:p>
          <a:p>
            <a:pPr marL="339725" indent="-339725" algn="ctr">
              <a:spcBef>
                <a:spcPts val="500"/>
              </a:spcBef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ES" sz="2000" b="1" dirty="0"/>
              <a:t>Egresado No Docente</a:t>
            </a:r>
          </a:p>
          <a:p>
            <a:pPr marL="341313" indent="-339725" algn="ctr">
              <a:spcBef>
                <a:spcPts val="500"/>
              </a:spcBef>
              <a:buClrTx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s-ES" sz="1000" b="1" dirty="0"/>
          </a:p>
          <a:p>
            <a:pPr marL="339725" indent="-339725" algn="ctr">
              <a:spcBef>
                <a:spcPts val="500"/>
              </a:spcBef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ES" sz="2000" dirty="0"/>
              <a:t>Univ. Fernando Moreno</a:t>
            </a:r>
          </a:p>
          <a:p>
            <a:pPr marL="339725" indent="-339725" algn="ctr">
              <a:spcBef>
                <a:spcPts val="500"/>
              </a:spcBef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ES" sz="2000" b="1" dirty="0"/>
              <a:t>Representante Estudiantil</a:t>
            </a:r>
          </a:p>
          <a:p>
            <a:pPr marL="341313" indent="-339725" algn="ctr">
              <a:spcBef>
                <a:spcPts val="500"/>
              </a:spcBef>
              <a:buClrTx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s-ES" sz="1100" b="1" dirty="0"/>
          </a:p>
          <a:p>
            <a:pPr marL="339725" indent="-339725" algn="ctr">
              <a:spcBef>
                <a:spcPts val="500"/>
              </a:spcBef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ES" sz="2000" b="1" smtClean="0"/>
              <a:t>Secretario: </a:t>
            </a:r>
            <a:r>
              <a:rPr lang="es-ES" sz="2000" dirty="0"/>
              <a:t>Prof. </a:t>
            </a:r>
            <a:r>
              <a:rPr lang="es-ES" sz="2000" dirty="0" err="1" smtClean="0"/>
              <a:t>Lic</a:t>
            </a:r>
            <a:r>
              <a:rPr lang="es-ES" sz="2000" dirty="0" smtClean="0"/>
              <a:t> </a:t>
            </a:r>
            <a:r>
              <a:rPr lang="es-ES" sz="2000" dirty="0"/>
              <a:t>Carlos Ayala Gavilán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725488" cy="981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body"/>
          </p:nvPr>
        </p:nvSpPr>
        <p:spPr>
          <a:xfrm>
            <a:off x="323528" y="908720"/>
            <a:ext cx="8291512" cy="3600400"/>
          </a:xfrm>
          <a:ln/>
        </p:spPr>
        <p:txBody>
          <a:bodyPr anchor="t"/>
          <a:lstStyle/>
          <a:p>
            <a:pPr marL="339725" indent="-339725" algn="l">
              <a:spcBef>
                <a:spcPts val="900"/>
              </a:spcBef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ES" sz="3600" dirty="0"/>
              <a:t>Estos comicios están regidos </a:t>
            </a:r>
            <a:r>
              <a:rPr lang="es-ES" sz="3600" dirty="0" smtClean="0"/>
              <a:t>por:</a:t>
            </a:r>
          </a:p>
          <a:p>
            <a:pPr algn="l">
              <a:spcBef>
                <a:spcPts val="900"/>
              </a:spcBef>
              <a:tabLst>
                <a:tab pos="185738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ES" sz="3600" dirty="0" smtClean="0"/>
              <a:t> El ESTATUTO  </a:t>
            </a:r>
            <a:r>
              <a:rPr lang="es-ES" sz="3600" dirty="0"/>
              <a:t>de la </a:t>
            </a:r>
            <a:r>
              <a:rPr lang="es-ES" sz="3600" dirty="0" smtClean="0"/>
              <a:t>UNA y su modificación según </a:t>
            </a:r>
            <a:r>
              <a:rPr lang="es-PY" sz="3600" dirty="0" smtClean="0"/>
              <a:t>Acta No 5 (A.S. No 5/13/09120161</a:t>
            </a:r>
            <a:r>
              <a:rPr lang="es-ES" sz="3600" dirty="0" smtClean="0"/>
              <a:t> </a:t>
            </a:r>
          </a:p>
          <a:p>
            <a:pPr algn="l">
              <a:spcBef>
                <a:spcPts val="900"/>
              </a:spcBef>
              <a:tabLst>
                <a:tab pos="185738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ES" sz="3600" dirty="0" smtClean="0"/>
              <a:t> El Reglamento general para elecciones en la Universidad Nacional de Asunción modificada según Acta N° 8 (A.S. N° 8/13/04/2016)</a:t>
            </a:r>
            <a:endParaRPr lang="es-E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725488" cy="981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AR" u="sng"/>
              <a:t>CONVOCATORIA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ln/>
        </p:spPr>
        <p:txBody>
          <a:bodyPr/>
          <a:lstStyle/>
          <a:p>
            <a:pPr marL="339725" indent="-339725">
              <a:spcBef>
                <a:spcPts val="900"/>
              </a:spcBef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AR" dirty="0"/>
              <a:t>Los comicios para elegir los miembros para la Asamblea Universitaria y </a:t>
            </a:r>
            <a:r>
              <a:rPr lang="es-AR" dirty="0" smtClean="0"/>
              <a:t>el Consejo </a:t>
            </a:r>
            <a:r>
              <a:rPr lang="es-AR" dirty="0"/>
              <a:t>Superior Universitario, serán </a:t>
            </a:r>
            <a:r>
              <a:rPr lang="es-AR" b="1" u="sng" dirty="0"/>
              <a:t>convocados y presididos</a:t>
            </a:r>
            <a:r>
              <a:rPr lang="es-AR" dirty="0"/>
              <a:t> por el </a:t>
            </a:r>
            <a:r>
              <a:rPr lang="es-AR" b="1" u="sng" dirty="0"/>
              <a:t>Rector</a:t>
            </a:r>
            <a:r>
              <a:rPr lang="es-AR" dirty="0"/>
              <a:t>. </a:t>
            </a:r>
            <a:endParaRPr lang="es-AR" dirty="0" smtClean="0"/>
          </a:p>
          <a:p>
            <a:pPr marL="339725" indent="-339725">
              <a:spcBef>
                <a:spcPts val="900"/>
              </a:spcBef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AR" dirty="0" smtClean="0"/>
              <a:t>Para </a:t>
            </a:r>
            <a:r>
              <a:rPr lang="es-AR" dirty="0"/>
              <a:t>elegir los miembros para el Consejo Directivo y Tribunal Electoral Independiente, serán </a:t>
            </a:r>
            <a:r>
              <a:rPr lang="es-AR" b="1" u="sng" dirty="0"/>
              <a:t>convocados y presididos</a:t>
            </a:r>
            <a:r>
              <a:rPr lang="es-AR" dirty="0"/>
              <a:t> por el </a:t>
            </a:r>
            <a:r>
              <a:rPr lang="es-AR" b="1" u="sng" dirty="0"/>
              <a:t>Decano</a:t>
            </a:r>
            <a:r>
              <a:rPr lang="es-AR" dirty="0"/>
              <a:t>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725488" cy="981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8229600" cy="501774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3600" dirty="0" smtClean="0"/>
              <a:t>TODOS </a:t>
            </a:r>
            <a:r>
              <a:rPr lang="es-ES" sz="3600" dirty="0"/>
              <a:t>LOS CARGOS A SER ELECTOS SON </a:t>
            </a:r>
            <a:r>
              <a:rPr lang="es-ES" sz="3600" b="1" u="sng" dirty="0"/>
              <a:t>NOMINALES</a:t>
            </a:r>
            <a:r>
              <a:rPr lang="es-ES" sz="3600" dirty="0"/>
              <a:t> Y TODOS AQUELLOS QUE SE ENCUENTRAN EMPADRONADOS SON POTENCIALES CANDIDATOS.</a:t>
            </a:r>
            <a:r>
              <a:rPr lang="es-ES" sz="4000" dirty="0"/>
              <a:t/>
            </a:r>
            <a:br>
              <a:rPr lang="es-ES" sz="4000" dirty="0"/>
            </a:br>
            <a:r>
              <a:rPr lang="es-ES" sz="4000" dirty="0"/>
              <a:t/>
            </a:r>
            <a:br>
              <a:rPr lang="es-ES" sz="4000" dirty="0"/>
            </a:br>
            <a:r>
              <a:rPr lang="es-ES" sz="4000" b="1" dirty="0"/>
              <a:t>“</a:t>
            </a:r>
            <a:r>
              <a:rPr lang="es-ES" sz="4000" b="1" u="sng" dirty="0"/>
              <a:t>LISTA ABIERTA</a:t>
            </a:r>
            <a:r>
              <a:rPr lang="es-ES" sz="4000" b="1" dirty="0"/>
              <a:t>”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725488" cy="981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AR" u="sng"/>
              <a:t>¿Qué elegimos?</a:t>
            </a:r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0" y="1412777"/>
            <a:ext cx="8892480" cy="431105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ESTAMENTO DOCENTE</a:t>
            </a:r>
          </a:p>
          <a:p>
            <a:pPr>
              <a:spcBef>
                <a:spcPts val="125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2 (dos)  Miembros Titulares y 2 (dos) Miembros Suplentes para integrar la Asamblea Universitaria</a:t>
            </a:r>
          </a:p>
          <a:p>
            <a:pPr>
              <a:spcBef>
                <a:spcPts val="125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1 (un) Miembro Titular y 1 (un) Miembro Suplente para Consejo Superior Universitario</a:t>
            </a:r>
          </a:p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8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 </a:t>
            </a:r>
            <a:r>
              <a:rPr lang="es-AR" sz="2000" b="1" dirty="0" smtClean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6 </a:t>
            </a: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(seis) Miembros Titulares y 6 (seis) Miembros Suplentes para Consejo Directivo </a:t>
            </a:r>
          </a:p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1 (un)  Miembro Titular y 1 (un) Miembro Suplente  para integrar el Tribunal Electoral Independiente</a:t>
            </a:r>
          </a:p>
          <a:p>
            <a:pPr algn="ctr"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endParaRPr lang="es-AR" sz="900" b="1" dirty="0">
              <a:solidFill>
                <a:srgbClr val="000000"/>
              </a:solidFill>
              <a:ea typeface="Droid Sans Fallback" charset="0"/>
              <a:cs typeface="Droid Sans Fallback" charset="0"/>
            </a:endParaRPr>
          </a:p>
          <a:p>
            <a:pPr algn="ctr">
              <a:spcBef>
                <a:spcPts val="125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Periodo 2016 - </a:t>
            </a:r>
            <a:r>
              <a:rPr lang="es-AR" sz="2000" b="1" dirty="0" smtClean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2019</a:t>
            </a:r>
            <a:endParaRPr lang="es-AR" sz="2000" b="1" dirty="0">
              <a:solidFill>
                <a:srgbClr val="000000"/>
              </a:solidFill>
              <a:ea typeface="Droid Sans Fallback" charset="0"/>
              <a:cs typeface="Droid Sans Fallback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725488" cy="981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8013" cy="994122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AR" u="sng" dirty="0"/>
              <a:t>¿Qué elegimos?</a:t>
            </a:r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40407" y="1551803"/>
            <a:ext cx="8652073" cy="435721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 smtClean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ESTAMENTO </a:t>
            </a: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NO DOCENTE</a:t>
            </a:r>
          </a:p>
          <a:p>
            <a:pPr>
              <a:spcBef>
                <a:spcPts val="1250"/>
              </a:spcBef>
              <a:buClrTx/>
              <a:buSz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 smtClean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1 (un)  Miembro Titular y 1 (un) Miembro Suplente  para integrar la Asamblea Universitaria</a:t>
            </a:r>
          </a:p>
          <a:p>
            <a:pPr>
              <a:spcBef>
                <a:spcPts val="125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 smtClean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1 </a:t>
            </a: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(un) Miembro Titular y 1 (un) Miembro Suplente para Consejo Superior Universitario</a:t>
            </a:r>
          </a:p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 3 (tres) Miembros Titulares y 3 (tres) Miembros Suplentes para Consejo Directivo </a:t>
            </a:r>
          </a:p>
          <a:p>
            <a:pPr>
              <a:spcBef>
                <a:spcPts val="125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 smtClean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1 </a:t>
            </a: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(un)  Miembro Titular y 1 (un) Miembro Suplente  para integrar el Tribunal Electoral Independiente</a:t>
            </a:r>
          </a:p>
          <a:p>
            <a:pPr algn="ctr"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endParaRPr lang="es-AR" sz="1200" b="1" dirty="0">
              <a:solidFill>
                <a:srgbClr val="000000"/>
              </a:solidFill>
              <a:ea typeface="Droid Sans Fallback" charset="0"/>
              <a:cs typeface="Droid Sans Fallback" charset="0"/>
            </a:endParaRPr>
          </a:p>
          <a:p>
            <a:pPr algn="ctr">
              <a:spcBef>
                <a:spcPts val="125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Periodo 2016 - </a:t>
            </a:r>
            <a:r>
              <a:rPr lang="es-AR" sz="2000" b="1" dirty="0" smtClean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2019</a:t>
            </a:r>
            <a:endParaRPr lang="es-AR" sz="2000" b="1" dirty="0">
              <a:solidFill>
                <a:srgbClr val="000000"/>
              </a:solidFill>
              <a:ea typeface="Droid Sans Fallback" charset="0"/>
              <a:cs typeface="Droid Sans Fallback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725488" cy="981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8013" cy="1141412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AR" u="sng"/>
              <a:t>¿Qué elegimos?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725488" cy="981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51519" y="954089"/>
            <a:ext cx="8640961" cy="495481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endParaRPr lang="es-AR" sz="2000" b="1" dirty="0">
              <a:solidFill>
                <a:srgbClr val="000000"/>
              </a:solidFill>
              <a:ea typeface="Droid Sans Fallback" charset="0"/>
              <a:cs typeface="Droid Sans Fallback" charset="0"/>
            </a:endParaRPr>
          </a:p>
          <a:p>
            <a:pPr algn="ctr"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ESTAMENTO ESTUDIANTIL</a:t>
            </a:r>
          </a:p>
          <a:p>
            <a:pPr>
              <a:spcBef>
                <a:spcPts val="1250"/>
              </a:spcBef>
              <a:buClrTx/>
              <a:buSz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 smtClean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1 (un)  Miembro Titular y 1 (un) Miembro Suplente  para integrar la Asamblea Universitaria</a:t>
            </a:r>
          </a:p>
          <a:p>
            <a:pPr>
              <a:spcBef>
                <a:spcPts val="125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 smtClean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1 </a:t>
            </a: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(un) Miembro Titular y 1 (un) Miembro Suplente para Consejo Superior Universitario</a:t>
            </a:r>
          </a:p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 3 (tres) Miembros Titulares y 3 (tres) Miembros Suplentes para Consejo Directivo </a:t>
            </a:r>
          </a:p>
          <a:p>
            <a:pPr>
              <a:spcBef>
                <a:spcPts val="125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 smtClean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1 </a:t>
            </a: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(un)  Miembro Titular y 1 (un) Miembro Suplente  para integrar el Tribunal Electoral Independiente</a:t>
            </a:r>
          </a:p>
          <a:p>
            <a:pPr algn="ctr">
              <a:spcBef>
                <a:spcPts val="125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endParaRPr lang="es-AR" sz="2000" b="1" dirty="0" smtClean="0">
              <a:solidFill>
                <a:srgbClr val="000000"/>
              </a:solidFill>
              <a:ea typeface="Droid Sans Fallback" charset="0"/>
              <a:cs typeface="Droid Sans Fallback" charset="0"/>
            </a:endParaRPr>
          </a:p>
          <a:p>
            <a:pPr algn="ctr">
              <a:spcBef>
                <a:spcPts val="125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s-AR" sz="2000" b="1" dirty="0" smtClean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Periodo </a:t>
            </a:r>
            <a:r>
              <a:rPr lang="es-AR" sz="2000" b="1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2016 - </a:t>
            </a:r>
            <a:r>
              <a:rPr lang="es-AR" sz="2000" b="1" dirty="0" smtClean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2018</a:t>
            </a:r>
            <a:endParaRPr lang="es-AR" sz="2000" b="1" dirty="0">
              <a:solidFill>
                <a:srgbClr val="000000"/>
              </a:solidFill>
              <a:ea typeface="Droid Sans Fallback" charset="0"/>
              <a:cs typeface="Droid Sans Fallback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3600" u="sng"/>
              <a:t>Mesas receptoras de Votos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1340768"/>
            <a:ext cx="8229600" cy="1757363"/>
          </a:xfrm>
          <a:ln/>
        </p:spPr>
        <p:txBody>
          <a:bodyPr/>
          <a:lstStyle/>
          <a:p>
            <a:pPr marL="85725" indent="0" algn="just">
              <a:spcBef>
                <a:spcPts val="500"/>
              </a:spcBef>
              <a:tabLst>
                <a:tab pos="442913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ES" sz="2000" dirty="0"/>
              <a:t>Cada mesa estará constituida por un PRESIDENTE y dos VOCALES designados por la Comisión Electoral de entre los empadronados en su correspondiente </a:t>
            </a:r>
            <a:r>
              <a:rPr lang="es-ES" sz="2000" dirty="0" smtClean="0"/>
              <a:t>estamento*</a:t>
            </a:r>
            <a:endParaRPr lang="es-ES" sz="2000" dirty="0"/>
          </a:p>
          <a:p>
            <a:pPr marL="85725" indent="0" algn="just">
              <a:spcBef>
                <a:spcPts val="500"/>
              </a:spcBef>
              <a:tabLst>
                <a:tab pos="442913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ES" sz="2000" dirty="0"/>
              <a:t>En ausencia de uno o más de ellos, la Comisión designará por simple mayoría a los reemplazantes.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39552" y="3068960"/>
            <a:ext cx="8229600" cy="71950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3600" u="sng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De los padrones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67544" y="3789040"/>
            <a:ext cx="8229600" cy="17573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85725" algn="just">
              <a:spcBef>
                <a:spcPts val="500"/>
              </a:spcBef>
              <a:tabLst>
                <a:tab pos="628650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s-ES" sz="2000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Contendrán la nómina de electores y cada hoja estará rubricada por el secretario de la Comisión Electoral.</a:t>
            </a:r>
          </a:p>
          <a:p>
            <a:pPr marL="85725" algn="just">
              <a:spcBef>
                <a:spcPts val="500"/>
              </a:spcBef>
              <a:tabLst>
                <a:tab pos="628650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s-ES" sz="2000" dirty="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La nómina de los electores estará ordenada por orden alfabético y el numero de cédula de identidad y se entregarán 3 (tres) copias a cada mesa electoral.</a:t>
            </a: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725488" cy="981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1043608" y="620688"/>
            <a:ext cx="7643812" cy="94773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2800" b="1" u="sng" dirty="0"/>
              <a:t>REQUISITOS QUE DEBE CUMPLIR EL ELECTOR PARA EL SUFRAGIO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536" y="1804987"/>
            <a:ext cx="8229600" cy="3784253"/>
          </a:xfrm>
          <a:ln/>
        </p:spPr>
        <p:txBody>
          <a:bodyPr/>
          <a:lstStyle/>
          <a:p>
            <a:pPr marL="339725" indent="-339725" algn="just">
              <a:spcBef>
                <a:spcPts val="900"/>
              </a:spcBef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ES" sz="3600" dirty="0"/>
              <a:t>Estar inscriptos en el PADRÓN CÍVICO UNIVERSITARIO del estamento que le corresponda</a:t>
            </a:r>
            <a:r>
              <a:rPr lang="es-ES" sz="3600" dirty="0" smtClean="0"/>
              <a:t>. </a:t>
            </a:r>
            <a:endParaRPr lang="es-ES" sz="3600" dirty="0"/>
          </a:p>
          <a:p>
            <a:pPr marL="339725" indent="-339725" algn="just">
              <a:spcBef>
                <a:spcPts val="900"/>
              </a:spcBef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ES" sz="3600" dirty="0" smtClean="0"/>
              <a:t>Presentar </a:t>
            </a:r>
            <a:r>
              <a:rPr lang="es-ES" sz="3600" dirty="0"/>
              <a:t>Cédula de Identidad Civil. (la cédula vencida se admite</a:t>
            </a:r>
            <a:r>
              <a:rPr lang="es-ES" sz="3600" dirty="0" smtClean="0"/>
              <a:t>)</a:t>
            </a:r>
          </a:p>
          <a:p>
            <a:pPr marL="339725" indent="-339725" algn="just">
              <a:spcBef>
                <a:spcPts val="900"/>
              </a:spcBef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ES" sz="3600" dirty="0" smtClean="0"/>
              <a:t>No estar impedido para el sufragio.</a:t>
            </a:r>
            <a:endParaRPr lang="es-ES" sz="3600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725488" cy="981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70609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3200" b="1" u="sng" dirty="0"/>
              <a:t>Procedimientos para el sufragio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528" y="1124744"/>
            <a:ext cx="8496944" cy="4525963"/>
          </a:xfrm>
          <a:ln/>
        </p:spPr>
        <p:txBody>
          <a:bodyPr/>
          <a:lstStyle/>
          <a:p>
            <a:pPr marL="339725" indent="-339725" algn="just">
              <a:spcBef>
                <a:spcPts val="500"/>
              </a:spcBef>
              <a:spcAft>
                <a:spcPts val="600"/>
              </a:spcAft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ES" sz="2000" dirty="0"/>
              <a:t>El elector presentará al Presidente de Mesa su Cédula de identidad </a:t>
            </a:r>
            <a:r>
              <a:rPr lang="es-ES" sz="2000" dirty="0" smtClean="0"/>
              <a:t>civil. Si </a:t>
            </a:r>
            <a:r>
              <a:rPr lang="es-ES" sz="2000" dirty="0"/>
              <a:t>corresponde la votación, el </a:t>
            </a:r>
            <a:r>
              <a:rPr lang="es-ES" sz="2000" dirty="0" smtClean="0"/>
              <a:t>Presidente de Mesa </a:t>
            </a:r>
            <a:r>
              <a:rPr lang="es-ES" sz="2000" dirty="0"/>
              <a:t>entregará al elector un sobre vacío, el que tendrá la firma de los dos vocales, indicándole luego pasar al cuarto reservado para el ejercicio del sufragio.</a:t>
            </a:r>
          </a:p>
          <a:p>
            <a:pPr marL="339725" indent="-339725" algn="just">
              <a:spcBef>
                <a:spcPts val="500"/>
              </a:spcBef>
              <a:spcAft>
                <a:spcPts val="600"/>
              </a:spcAft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ES" sz="2000" dirty="0" smtClean="0"/>
              <a:t>Dentro </a:t>
            </a:r>
            <a:r>
              <a:rPr lang="es-ES" sz="2000" dirty="0"/>
              <a:t>del cuarto reservado para el sufragio el elector emitirá su voto y depositará en el sobre el o los boletines (4 boletines para todos los estamentos), 1 (un) boletín correspondiente a la </a:t>
            </a:r>
            <a:r>
              <a:rPr lang="es-ES" sz="2000" b="1" i="1" dirty="0"/>
              <a:t>Asamblea Universitaria</a:t>
            </a:r>
            <a:r>
              <a:rPr lang="es-ES" sz="2000" dirty="0"/>
              <a:t>, 1 (un) </a:t>
            </a:r>
            <a:r>
              <a:rPr lang="es-ES" sz="2000" dirty="0" smtClean="0"/>
              <a:t>boletín </a:t>
            </a:r>
            <a:r>
              <a:rPr lang="es-ES" sz="2000" dirty="0"/>
              <a:t>correspondiente al </a:t>
            </a:r>
            <a:r>
              <a:rPr lang="es-ES" sz="2000" b="1" i="1" dirty="0"/>
              <a:t>Consejo Superior Universitario</a:t>
            </a:r>
            <a:r>
              <a:rPr lang="es-ES" sz="2000" dirty="0"/>
              <a:t>, 1 (un) boletín correspondiente a </a:t>
            </a:r>
            <a:r>
              <a:rPr lang="es-ES" sz="2000" b="1" i="1" dirty="0"/>
              <a:t>Consejo Directivo</a:t>
            </a:r>
            <a:r>
              <a:rPr lang="es-ES" sz="2000" dirty="0"/>
              <a:t> y 1 (un) </a:t>
            </a:r>
            <a:r>
              <a:rPr lang="es-ES" sz="2000" dirty="0" smtClean="0"/>
              <a:t>boletín </a:t>
            </a:r>
            <a:r>
              <a:rPr lang="es-ES" sz="2000" dirty="0"/>
              <a:t>para el </a:t>
            </a:r>
            <a:r>
              <a:rPr lang="es-ES" sz="2000" b="1" i="1" dirty="0"/>
              <a:t>Tribunal Electoral Independiente</a:t>
            </a:r>
            <a:r>
              <a:rPr lang="es-ES" sz="2000" dirty="0"/>
              <a:t>, luego regresará a la mesa y entregará al </a:t>
            </a:r>
            <a:r>
              <a:rPr lang="es-ES" sz="2000" dirty="0" smtClean="0"/>
              <a:t>Presidente de Mesa </a:t>
            </a:r>
            <a:r>
              <a:rPr lang="es-ES" sz="2000" dirty="0"/>
              <a:t>el sobre, éste lo firmará y devolverá al elector para que lo deposite en la urna.</a:t>
            </a:r>
          </a:p>
          <a:p>
            <a:pPr marL="339725" indent="-339725" algn="just">
              <a:spcBef>
                <a:spcPts val="500"/>
              </a:spcBef>
              <a:spcAft>
                <a:spcPts val="600"/>
              </a:spcAft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ES" sz="2000" dirty="0" smtClean="0"/>
              <a:t>Luego </a:t>
            </a:r>
            <a:r>
              <a:rPr lang="es-ES" sz="2000" dirty="0"/>
              <a:t>de haber votado el </a:t>
            </a:r>
            <a:r>
              <a:rPr lang="es-ES" sz="2000" dirty="0" smtClean="0"/>
              <a:t>elector, </a:t>
            </a:r>
            <a:r>
              <a:rPr lang="es-ES" sz="2000" dirty="0"/>
              <a:t>el </a:t>
            </a:r>
            <a:r>
              <a:rPr lang="es-ES" sz="2000" dirty="0" smtClean="0"/>
              <a:t>Presidente de Mesa </a:t>
            </a:r>
            <a:r>
              <a:rPr lang="es-ES" sz="2000" dirty="0"/>
              <a:t>indicará a los vocales que anoten la palabra </a:t>
            </a:r>
            <a:r>
              <a:rPr lang="es-ES" sz="2000" dirty="0" smtClean="0"/>
              <a:t>“</a:t>
            </a:r>
            <a:r>
              <a:rPr lang="es-ES" sz="2000" b="1" dirty="0" smtClean="0"/>
              <a:t>votó</a:t>
            </a:r>
            <a:r>
              <a:rPr lang="es-ES" sz="2000" dirty="0" smtClean="0"/>
              <a:t>” </a:t>
            </a:r>
            <a:r>
              <a:rPr lang="es-ES" sz="2000" dirty="0"/>
              <a:t>en la línea correspondiente al elector en sus respectivos padrones.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725488" cy="981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3200" b="1" u="sng" dirty="0"/>
              <a:t>Procedimientos para el sufragio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3"/>
            <a:ext cx="8229600" cy="3456384"/>
          </a:xfrm>
          <a:ln/>
        </p:spPr>
        <p:txBody>
          <a:bodyPr/>
          <a:lstStyle/>
          <a:p>
            <a:pPr marL="339725" indent="-339725" algn="just">
              <a:spcBef>
                <a:spcPts val="500"/>
              </a:spcBef>
              <a:spcAft>
                <a:spcPts val="600"/>
              </a:spcAft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ES" sz="2000" dirty="0"/>
              <a:t>Si a la hora del cierre (</a:t>
            </a:r>
            <a:r>
              <a:rPr lang="es-ES" sz="2000" dirty="0" smtClean="0"/>
              <a:t>20:00), </a:t>
            </a:r>
            <a:r>
              <a:rPr lang="es-ES" sz="2000" dirty="0"/>
              <a:t>una cantidad de electores aún se encuentra en espera ante la mesa Receptora de Votos, el Presidente de Mesa solicitará a éstos sus documentos de identidad y procederá a llamarlos por orden para el ejercicio del sufragio. Los electores que lleguen posteriormente ya no podrán votar.</a:t>
            </a:r>
          </a:p>
          <a:p>
            <a:pPr marL="339725" indent="-339725" algn="just">
              <a:spcBef>
                <a:spcPts val="500"/>
              </a:spcBef>
              <a:spcAft>
                <a:spcPts val="600"/>
              </a:spcAft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ES" sz="2000" dirty="0" smtClean="0"/>
              <a:t>El </a:t>
            </a:r>
            <a:r>
              <a:rPr lang="es-ES" sz="2000" dirty="0"/>
              <a:t>Presidente de la Mesa Receptora de votos es la máxima autoridad de la misma.</a:t>
            </a:r>
          </a:p>
          <a:p>
            <a:pPr marL="339725" indent="-339725" algn="just">
              <a:spcBef>
                <a:spcPts val="500"/>
              </a:spcBef>
              <a:spcAft>
                <a:spcPts val="600"/>
              </a:spcAft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ES" sz="2000" dirty="0" smtClean="0"/>
              <a:t>Cualquier </a:t>
            </a:r>
            <a:r>
              <a:rPr lang="es-ES" sz="2000" dirty="0"/>
              <a:t>duda o consulta de los procedimientos, recurrir a cualquier miembro de la Comisión Electoral.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725488" cy="981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4000" u="sng"/>
              <a:t>Procedimientos para el Escrutinio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525962"/>
          </a:xfrm>
          <a:ln/>
        </p:spPr>
        <p:txBody>
          <a:bodyPr/>
          <a:lstStyle/>
          <a:p>
            <a:pPr marL="606425" indent="-606425" algn="just">
              <a:spcBef>
                <a:spcPts val="500"/>
              </a:spcBef>
              <a:buFont typeface="Times New Roman" pitchFamily="16" charset="0"/>
              <a:buAutoNum type="arabicPeriod"/>
              <a:tabLst>
                <a:tab pos="6064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</a:pPr>
            <a:r>
              <a:rPr lang="es-ES" sz="2000" dirty="0"/>
              <a:t>Terminada la votación el escrutinio será público, en el mismo recinto de votación e ininterrumpido.</a:t>
            </a:r>
          </a:p>
          <a:p>
            <a:pPr marL="606425" indent="-606425" algn="just">
              <a:spcBef>
                <a:spcPts val="500"/>
              </a:spcBef>
              <a:buFont typeface="Times New Roman" pitchFamily="16" charset="0"/>
              <a:buAutoNum type="arabicPeriod"/>
              <a:tabLst>
                <a:tab pos="6064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</a:pPr>
            <a:r>
              <a:rPr lang="es-ES" sz="2000" dirty="0"/>
              <a:t>El Presidente de cada Mesa Receptora de Votos procederá a la apertura de la urna, una vez abierta se contará la cantidad de sobres debidamente firmados por los miembros de la mesa y aquellos sin las firmas de todos los miembros serán destruidos sin abrirlos.</a:t>
            </a:r>
          </a:p>
          <a:p>
            <a:pPr marL="606425" indent="-606425" algn="just">
              <a:spcBef>
                <a:spcPts val="500"/>
              </a:spcBef>
              <a:buFont typeface="Times New Roman" pitchFamily="16" charset="0"/>
              <a:buAutoNum type="arabicPeriod"/>
              <a:tabLst>
                <a:tab pos="6064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</a:pPr>
            <a:r>
              <a:rPr lang="es-ES" sz="2000" dirty="0"/>
              <a:t>Se cotejará la cantidad de sobres con los votantes registrados en el padrón. Si existiere diferencia se hará constar en el acta.</a:t>
            </a:r>
          </a:p>
          <a:p>
            <a:pPr marL="606425" indent="-606425" algn="just">
              <a:spcBef>
                <a:spcPts val="500"/>
              </a:spcBef>
              <a:buFont typeface="Times New Roman" pitchFamily="16" charset="0"/>
              <a:buAutoNum type="arabicPeriod"/>
              <a:tabLst>
                <a:tab pos="6064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</a:pPr>
            <a:r>
              <a:rPr lang="es-ES" sz="2000" dirty="0"/>
              <a:t>Volver a introducir los sobres en la urna.</a:t>
            </a:r>
          </a:p>
          <a:p>
            <a:pPr marL="606425" indent="-606425" algn="just">
              <a:spcBef>
                <a:spcPts val="500"/>
              </a:spcBef>
              <a:buFont typeface="Times New Roman" pitchFamily="16" charset="0"/>
              <a:buAutoNum type="arabicPeriod"/>
              <a:tabLst>
                <a:tab pos="6064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</a:pPr>
            <a:r>
              <a:rPr lang="es-ES" sz="2000" dirty="0"/>
              <a:t>Extraer de a uno y una vez abierto leerá en voz alta el contenido de los mismos, apilando los boletines separadamente.</a:t>
            </a:r>
          </a:p>
          <a:p>
            <a:pPr marL="608013" indent="-606425" algn="just">
              <a:spcBef>
                <a:spcPts val="500"/>
              </a:spcBef>
              <a:buClrTx/>
              <a:buFontTx/>
              <a:buNone/>
              <a:tabLst>
                <a:tab pos="6064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</a:pPr>
            <a:endParaRPr lang="es-ES" sz="2000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725488" cy="981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539750" y="2565400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AR" sz="3200" b="1" dirty="0">
                <a:latin typeface="Verdana" pitchFamily="32" charset="0"/>
              </a:rPr>
              <a:t>Breve descripción de los casos durante el </a:t>
            </a:r>
            <a:r>
              <a:rPr lang="es-AR" sz="3200" b="1" dirty="0" smtClean="0">
                <a:latin typeface="Verdana" pitchFamily="32" charset="0"/>
              </a:rPr>
              <a:t>Escrutinio</a:t>
            </a:r>
            <a:br>
              <a:rPr lang="es-AR" sz="3200" b="1" dirty="0" smtClean="0">
                <a:latin typeface="Verdana" pitchFamily="32" charset="0"/>
              </a:rPr>
            </a:br>
            <a:r>
              <a:rPr lang="es-AR" sz="3200" b="1" dirty="0">
                <a:latin typeface="Verdana" pitchFamily="32" charset="0"/>
              </a:rPr>
              <a:t/>
            </a:r>
            <a:br>
              <a:rPr lang="es-AR" sz="3200" b="1" dirty="0">
                <a:latin typeface="Verdana" pitchFamily="32" charset="0"/>
              </a:rPr>
            </a:br>
            <a:r>
              <a:rPr lang="es-AR" sz="3200" b="1" dirty="0" smtClean="0">
                <a:solidFill>
                  <a:srgbClr val="FF0000"/>
                </a:solidFill>
                <a:latin typeface="Verdana" pitchFamily="32" charset="0"/>
                <a:hlinkClick r:id="rId3" action="ppaction://hlinkfile"/>
              </a:rPr>
              <a:t>INSTRUCTIVO ELECCIONES-UNA 2016 061016.docx</a:t>
            </a:r>
            <a:endParaRPr lang="es-AR" sz="3200" b="1" dirty="0">
              <a:solidFill>
                <a:srgbClr val="FF0000"/>
              </a:solidFill>
              <a:latin typeface="Verdana" pitchFamily="3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AR" sz="4000" u="sng" dirty="0"/>
              <a:t>OBSERVACIONES</a:t>
            </a:r>
            <a:r>
              <a:rPr lang="es-AR" sz="4000" dirty="0"/>
              <a:t>: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528" y="1268760"/>
            <a:ext cx="8373616" cy="4536504"/>
          </a:xfrm>
          <a:ln/>
        </p:spPr>
        <p:txBody>
          <a:bodyPr/>
          <a:lstStyle/>
          <a:p>
            <a:pPr marL="339725" indent="-339725" algn="just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AR" sz="2400" dirty="0"/>
              <a:t>Ninguna persona podrá portar algún distintivo (remeras, afiches, etc.) alusivo hacia algún movimiento que induzca al voto por tal o cual </a:t>
            </a:r>
            <a:r>
              <a:rPr lang="es-AR" sz="2400" dirty="0" smtClean="0"/>
              <a:t>movimiento dentro del </a:t>
            </a:r>
            <a:r>
              <a:rPr lang="es-AR" sz="2400" dirty="0"/>
              <a:t>recinto </a:t>
            </a:r>
            <a:r>
              <a:rPr lang="es-AR" sz="2400" dirty="0" smtClean="0"/>
              <a:t>cercano a los lugares de votación de </a:t>
            </a:r>
            <a:r>
              <a:rPr lang="es-AR" sz="2400" dirty="0"/>
              <a:t>la FP UNA</a:t>
            </a:r>
            <a:r>
              <a:rPr lang="es-AR" sz="2400" dirty="0" smtClean="0"/>
              <a:t>.</a:t>
            </a:r>
          </a:p>
          <a:p>
            <a:pPr marL="339725" indent="-339725" algn="just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AR" sz="2400" dirty="0" smtClean="0"/>
              <a:t>Se </a:t>
            </a:r>
            <a:r>
              <a:rPr lang="es-AR" sz="2400" dirty="0"/>
              <a:t>habilitará un RELOJ OFICIAL de los comicios que se colocará en un lugar visible para todos los estamentos para salvaguardar inconvenientes con el tema de la hora.</a:t>
            </a:r>
          </a:p>
          <a:p>
            <a:pPr marL="339725" indent="-339725" algn="just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AR" sz="2400" dirty="0" smtClean="0"/>
              <a:t>Cualquier </a:t>
            </a:r>
            <a:r>
              <a:rPr lang="es-AR" sz="2400" dirty="0"/>
              <a:t>consulta o resolución en el día, la Comisión Electoral se emitirá al respecto.</a:t>
            </a:r>
          </a:p>
          <a:p>
            <a:pPr marL="339725" indent="-339725" algn="just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AR" sz="2400" dirty="0"/>
              <a:t>Éxitos a todos y que vivamos una jornada cívica ejemplar como tenemos acostumbrados en la FP </a:t>
            </a:r>
            <a:r>
              <a:rPr lang="es-AR" sz="2400" dirty="0" smtClean="0"/>
              <a:t>UNA.</a:t>
            </a:r>
            <a:endParaRPr lang="es-AR" sz="2400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725488" cy="981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body"/>
          </p:nvPr>
        </p:nvSpPr>
        <p:spPr>
          <a:xfrm>
            <a:off x="457200" y="4119563"/>
            <a:ext cx="8229600" cy="1181100"/>
          </a:xfrm>
          <a:ln/>
        </p:spPr>
        <p:txBody>
          <a:bodyPr anchor="t"/>
          <a:lstStyle/>
          <a:p>
            <a:pPr marL="339725" indent="-339725">
              <a:spcBef>
                <a:spcPts val="1100"/>
              </a:spcBef>
              <a:buFont typeface="Arial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AR" b="1"/>
              <a:t>¿Preguntas o consultas?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1125538"/>
            <a:ext cx="1714500" cy="1714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99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body"/>
          </p:nvPr>
        </p:nvSpPr>
        <p:spPr>
          <a:xfrm>
            <a:off x="457200" y="1600201"/>
            <a:ext cx="8229600" cy="2548880"/>
          </a:xfrm>
          <a:ln/>
        </p:spPr>
        <p:txBody>
          <a:bodyPr anchor="t"/>
          <a:lstStyle/>
          <a:p>
            <a:pPr marL="339725" indent="-339725">
              <a:spcBef>
                <a:spcPts val="1000"/>
              </a:spcBef>
              <a:buFont typeface="Monotype Corsiva" pitchFamily="64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AR" sz="4000" dirty="0">
                <a:latin typeface="Calibri" pitchFamily="34" charset="0"/>
                <a:cs typeface="Calibri" pitchFamily="34" charset="0"/>
              </a:rPr>
              <a:t>EXITOS A TODOS!!!</a:t>
            </a:r>
          </a:p>
          <a:p>
            <a:pPr marL="341313" indent="-339725">
              <a:spcBef>
                <a:spcPts val="1000"/>
              </a:spcBef>
              <a:buClr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es-AR" sz="4000" dirty="0">
              <a:latin typeface="Calibri" pitchFamily="34" charset="0"/>
              <a:cs typeface="Calibri" pitchFamily="34" charset="0"/>
            </a:endParaRPr>
          </a:p>
          <a:p>
            <a:pPr marL="339725" indent="-339725">
              <a:spcBef>
                <a:spcPts val="1000"/>
              </a:spcBef>
              <a:buFont typeface="Monotype Corsiva" pitchFamily="64" charset="0"/>
              <a:buChar char="•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es-AR" sz="4000" dirty="0">
                <a:latin typeface="Calibri" pitchFamily="34" charset="0"/>
                <a:cs typeface="Calibri" pitchFamily="34" charset="0"/>
              </a:rPr>
              <a:t>COMISIÓN </a:t>
            </a:r>
            <a:r>
              <a:rPr lang="es-AR" sz="4000" dirty="0" smtClean="0">
                <a:latin typeface="Calibri" pitchFamily="34" charset="0"/>
                <a:cs typeface="Calibri" pitchFamily="34" charset="0"/>
              </a:rPr>
              <a:t>ELECTORAL </a:t>
            </a:r>
            <a:r>
              <a:rPr lang="es-AR" sz="4000" dirty="0">
                <a:latin typeface="Calibri" pitchFamily="34" charset="0"/>
                <a:cs typeface="Calibri" pitchFamily="34" charset="0"/>
              </a:rPr>
              <a:t>2016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Arial"/>
        <a:ea typeface="Droid Sans Fallback"/>
        <a:cs typeface="Droid Sans Fallback"/>
      </a:majorFont>
      <a:minorFont>
        <a:latin typeface="Arial"/>
        <a:ea typeface="Droid Sans Fallback"/>
        <a:cs typeface="Droid Sans Fallbac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1189</TotalTime>
  <Words>1114</Words>
  <Application>Microsoft Office PowerPoint</Application>
  <PresentationFormat>Presentación en pantalla (4:3)</PresentationFormat>
  <Paragraphs>104</Paragraphs>
  <Slides>18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Presentación de PowerPoint</vt:lpstr>
      <vt:lpstr>COMICIOS UNIVERSITARIOS  FP UNA  Viernes 07 de octubre de 2016 15:00 a 20:00 hs</vt:lpstr>
      <vt:lpstr>COMISIÓN ELECTORAL 2016 – FP UNA MIEMBROS.</vt:lpstr>
      <vt:lpstr>Presentación de PowerPoint</vt:lpstr>
      <vt:lpstr>CONVOCATORIA</vt:lpstr>
      <vt:lpstr>TODOS LOS CARGOS A SER ELECTOS SON NOMINALES Y TODOS AQUELLOS QUE SE ENCUENTRAN EMPADRONADOS SON POTENCIALES CANDIDATOS.  “LISTA ABIERTA”</vt:lpstr>
      <vt:lpstr>¿Qué elegimos?</vt:lpstr>
      <vt:lpstr>¿Qué elegimos?</vt:lpstr>
      <vt:lpstr>¿Qué elegimos?</vt:lpstr>
      <vt:lpstr>Mesas receptoras de Votos</vt:lpstr>
      <vt:lpstr>REQUISITOS QUE DEBE CUMPLIR EL ELECTOR PARA EL SUFRAGIO</vt:lpstr>
      <vt:lpstr>Procedimientos para el sufragio</vt:lpstr>
      <vt:lpstr>Procedimientos para el sufragio</vt:lpstr>
      <vt:lpstr>Procedimientos para el Escrutinio</vt:lpstr>
      <vt:lpstr>Breve descripción de los casos durante el Escrutinio  INSTRUCTIVO ELECCIONES-UNA 2016 061016.docx</vt:lpstr>
      <vt:lpstr>OBSERVACIONES: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1601-01-01T00:00:00Z</cp:lastPrinted>
  <dcterms:created xsi:type="dcterms:W3CDTF">2007-10-04T16:54:48Z</dcterms:created>
  <dcterms:modified xsi:type="dcterms:W3CDTF">2016-10-06T22:32:23Z</dcterms:modified>
</cp:coreProperties>
</file>