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2" r:id="rId2"/>
    <p:sldId id="313" r:id="rId3"/>
    <p:sldId id="312" r:id="rId4"/>
    <p:sldId id="314" r:id="rId5"/>
    <p:sldId id="346" r:id="rId6"/>
    <p:sldId id="316" r:id="rId7"/>
    <p:sldId id="348" r:id="rId8"/>
    <p:sldId id="349" r:id="rId9"/>
    <p:sldId id="355" r:id="rId10"/>
    <p:sldId id="353" r:id="rId11"/>
    <p:sldId id="351" r:id="rId12"/>
    <p:sldId id="356" r:id="rId13"/>
    <p:sldId id="357" r:id="rId14"/>
    <p:sldId id="271" r:id="rId15"/>
    <p:sldId id="264" r:id="rId16"/>
    <p:sldId id="265" r:id="rId17"/>
    <p:sldId id="266" r:id="rId18"/>
    <p:sldId id="267" r:id="rId19"/>
    <p:sldId id="268" r:id="rId20"/>
    <p:sldId id="269" r:id="rId21"/>
    <p:sldId id="261" r:id="rId22"/>
    <p:sldId id="322" r:id="rId23"/>
    <p:sldId id="323" r:id="rId24"/>
    <p:sldId id="324" r:id="rId25"/>
    <p:sldId id="325" r:id="rId26"/>
    <p:sldId id="326" r:id="rId27"/>
    <p:sldId id="327" r:id="rId28"/>
    <p:sldId id="328" r:id="rId29"/>
    <p:sldId id="281" r:id="rId30"/>
    <p:sldId id="331" r:id="rId31"/>
    <p:sldId id="358" r:id="rId32"/>
    <p:sldId id="332" r:id="rId33"/>
    <p:sldId id="262" r:id="rId3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76" d="100"/>
          <a:sy n="76" d="100"/>
        </p:scale>
        <p:origin x="144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s-MX"/>
              <a:t>Prioridad 1</a:t>
            </a:r>
          </a:p>
        </c:rich>
      </c:tx>
      <c:overlay val="0"/>
    </c:title>
    <c:autoTitleDeleted val="0"/>
    <c:plotArea>
      <c:layout/>
      <c:barChart>
        <c:barDir val="col"/>
        <c:grouping val="clustered"/>
        <c:varyColors val="0"/>
        <c:ser>
          <c:idx val="0"/>
          <c:order val="0"/>
          <c:tx>
            <c:strRef>
              <c:f>'prioridad 1'!$B$1</c:f>
              <c:strCache>
                <c:ptCount val="1"/>
                <c:pt idx="0">
                  <c:v>FORTALEZA</c:v>
                </c:pt>
              </c:strCache>
            </c:strRef>
          </c:tx>
          <c:invertIfNegative val="0"/>
          <c:cat>
            <c:strRef>
              <c:f>'prioridad 1'!$A$2:$A$21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1'!$B$2:$B$21</c:f>
              <c:numCache>
                <c:formatCode>General</c:formatCode>
                <c:ptCount val="20"/>
                <c:pt idx="0">
                  <c:v>8</c:v>
                </c:pt>
                <c:pt idx="3">
                  <c:v>1</c:v>
                </c:pt>
                <c:pt idx="4">
                  <c:v>1</c:v>
                </c:pt>
                <c:pt idx="5">
                  <c:v>2</c:v>
                </c:pt>
                <c:pt idx="6">
                  <c:v>6</c:v>
                </c:pt>
                <c:pt idx="7">
                  <c:v>9</c:v>
                </c:pt>
                <c:pt idx="9">
                  <c:v>1</c:v>
                </c:pt>
                <c:pt idx="10">
                  <c:v>2</c:v>
                </c:pt>
                <c:pt idx="11">
                  <c:v>2</c:v>
                </c:pt>
                <c:pt idx="17">
                  <c:v>5</c:v>
                </c:pt>
                <c:pt idx="19">
                  <c:v>1</c:v>
                </c:pt>
              </c:numCache>
            </c:numRef>
          </c:val>
          <c:extLst>
            <c:ext xmlns:c16="http://schemas.microsoft.com/office/drawing/2014/chart" uri="{C3380CC4-5D6E-409C-BE32-E72D297353CC}">
              <c16:uniqueId val="{00000000-2EC6-4E9B-9519-49C1089A393C}"/>
            </c:ext>
          </c:extLst>
        </c:ser>
        <c:ser>
          <c:idx val="1"/>
          <c:order val="1"/>
          <c:tx>
            <c:strRef>
              <c:f>'prioridad 1'!$C$1</c:f>
              <c:strCache>
                <c:ptCount val="1"/>
                <c:pt idx="0">
                  <c:v>DEBILIDAD</c:v>
                </c:pt>
              </c:strCache>
            </c:strRef>
          </c:tx>
          <c:invertIfNegative val="0"/>
          <c:cat>
            <c:strRef>
              <c:f>'prioridad 1'!$A$2:$A$21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1'!$C$2:$C$21</c:f>
              <c:numCache>
                <c:formatCode>General</c:formatCode>
                <c:ptCount val="20"/>
                <c:pt idx="0">
                  <c:v>9</c:v>
                </c:pt>
                <c:pt idx="1">
                  <c:v>5</c:v>
                </c:pt>
                <c:pt idx="2">
                  <c:v>1</c:v>
                </c:pt>
                <c:pt idx="3">
                  <c:v>2</c:v>
                </c:pt>
                <c:pt idx="6">
                  <c:v>3</c:v>
                </c:pt>
                <c:pt idx="7">
                  <c:v>2</c:v>
                </c:pt>
                <c:pt idx="8">
                  <c:v>4</c:v>
                </c:pt>
                <c:pt idx="9">
                  <c:v>2</c:v>
                </c:pt>
                <c:pt idx="10">
                  <c:v>2</c:v>
                </c:pt>
                <c:pt idx="11">
                  <c:v>2</c:v>
                </c:pt>
                <c:pt idx="12">
                  <c:v>1</c:v>
                </c:pt>
                <c:pt idx="14">
                  <c:v>2</c:v>
                </c:pt>
                <c:pt idx="17">
                  <c:v>3</c:v>
                </c:pt>
              </c:numCache>
            </c:numRef>
          </c:val>
          <c:extLst>
            <c:ext xmlns:c16="http://schemas.microsoft.com/office/drawing/2014/chart" uri="{C3380CC4-5D6E-409C-BE32-E72D297353CC}">
              <c16:uniqueId val="{00000001-2EC6-4E9B-9519-49C1089A393C}"/>
            </c:ext>
          </c:extLst>
        </c:ser>
        <c:dLbls>
          <c:showLegendKey val="0"/>
          <c:showVal val="0"/>
          <c:showCatName val="0"/>
          <c:showSerName val="0"/>
          <c:showPercent val="0"/>
          <c:showBubbleSize val="0"/>
        </c:dLbls>
        <c:gapWidth val="75"/>
        <c:overlap val="-25"/>
        <c:axId val="21269888"/>
        <c:axId val="21271680"/>
      </c:barChart>
      <c:catAx>
        <c:axId val="21269888"/>
        <c:scaling>
          <c:orientation val="minMax"/>
        </c:scaling>
        <c:delete val="0"/>
        <c:axPos val="b"/>
        <c:numFmt formatCode="General" sourceLinked="0"/>
        <c:majorTickMark val="none"/>
        <c:minorTickMark val="none"/>
        <c:tickLblPos val="nextTo"/>
        <c:crossAx val="21271680"/>
        <c:crosses val="autoZero"/>
        <c:auto val="1"/>
        <c:lblAlgn val="ctr"/>
        <c:lblOffset val="100"/>
        <c:noMultiLvlLbl val="0"/>
      </c:catAx>
      <c:valAx>
        <c:axId val="21271680"/>
        <c:scaling>
          <c:orientation val="minMax"/>
        </c:scaling>
        <c:delete val="0"/>
        <c:axPos val="l"/>
        <c:majorGridlines/>
        <c:numFmt formatCode="General" sourceLinked="1"/>
        <c:majorTickMark val="none"/>
        <c:minorTickMark val="none"/>
        <c:tickLblPos val="nextTo"/>
        <c:crossAx val="21269888"/>
        <c:crosses val="autoZero"/>
        <c:crossBetween val="between"/>
      </c:valAx>
    </c:plotArea>
    <c:legend>
      <c:legendPos val="b"/>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s-MX"/>
              <a:t>Prioridad</a:t>
            </a:r>
            <a:r>
              <a:rPr lang="es-MX" baseline="0"/>
              <a:t> 2</a:t>
            </a:r>
            <a:endParaRPr lang="es-MX"/>
          </a:p>
        </c:rich>
      </c:tx>
      <c:overlay val="0"/>
    </c:title>
    <c:autoTitleDeleted val="0"/>
    <c:plotArea>
      <c:layout/>
      <c:barChart>
        <c:barDir val="col"/>
        <c:grouping val="clustered"/>
        <c:varyColors val="0"/>
        <c:ser>
          <c:idx val="0"/>
          <c:order val="0"/>
          <c:tx>
            <c:strRef>
              <c:f>'prioridad 2'!$B$1</c:f>
              <c:strCache>
                <c:ptCount val="1"/>
                <c:pt idx="0">
                  <c:v>FORTALEZA</c:v>
                </c:pt>
              </c:strCache>
            </c:strRef>
          </c:tx>
          <c:invertIfNegative val="0"/>
          <c:cat>
            <c:strRef>
              <c:f>'prioridad 2'!$A$2:$A$21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2'!$B$2:$B$21</c:f>
              <c:numCache>
                <c:formatCode>General</c:formatCode>
                <c:ptCount val="20"/>
                <c:pt idx="0">
                  <c:v>5</c:v>
                </c:pt>
                <c:pt idx="1">
                  <c:v>2</c:v>
                </c:pt>
                <c:pt idx="2">
                  <c:v>2</c:v>
                </c:pt>
                <c:pt idx="3">
                  <c:v>3</c:v>
                </c:pt>
                <c:pt idx="5">
                  <c:v>1</c:v>
                </c:pt>
                <c:pt idx="6">
                  <c:v>1</c:v>
                </c:pt>
                <c:pt idx="7">
                  <c:v>7</c:v>
                </c:pt>
                <c:pt idx="8">
                  <c:v>1</c:v>
                </c:pt>
                <c:pt idx="9">
                  <c:v>1</c:v>
                </c:pt>
                <c:pt idx="10">
                  <c:v>2</c:v>
                </c:pt>
                <c:pt idx="14">
                  <c:v>4</c:v>
                </c:pt>
                <c:pt idx="17">
                  <c:v>8</c:v>
                </c:pt>
                <c:pt idx="18">
                  <c:v>1</c:v>
                </c:pt>
              </c:numCache>
            </c:numRef>
          </c:val>
          <c:extLst>
            <c:ext xmlns:c16="http://schemas.microsoft.com/office/drawing/2014/chart" uri="{C3380CC4-5D6E-409C-BE32-E72D297353CC}">
              <c16:uniqueId val="{00000000-400D-4081-B12C-B54E3E396186}"/>
            </c:ext>
          </c:extLst>
        </c:ser>
        <c:ser>
          <c:idx val="1"/>
          <c:order val="1"/>
          <c:tx>
            <c:strRef>
              <c:f>'prioridad 2'!$C$1</c:f>
              <c:strCache>
                <c:ptCount val="1"/>
                <c:pt idx="0">
                  <c:v>DEBILIDAD</c:v>
                </c:pt>
              </c:strCache>
            </c:strRef>
          </c:tx>
          <c:invertIfNegative val="0"/>
          <c:cat>
            <c:strRef>
              <c:f>'prioridad 2'!$A$2:$A$21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2'!$C$2:$C$21</c:f>
              <c:numCache>
                <c:formatCode>General</c:formatCode>
                <c:ptCount val="20"/>
                <c:pt idx="0">
                  <c:v>7</c:v>
                </c:pt>
                <c:pt idx="1">
                  <c:v>2</c:v>
                </c:pt>
                <c:pt idx="2">
                  <c:v>2</c:v>
                </c:pt>
                <c:pt idx="3">
                  <c:v>1</c:v>
                </c:pt>
                <c:pt idx="4">
                  <c:v>3</c:v>
                </c:pt>
                <c:pt idx="5">
                  <c:v>1</c:v>
                </c:pt>
                <c:pt idx="6">
                  <c:v>4</c:v>
                </c:pt>
                <c:pt idx="7">
                  <c:v>2</c:v>
                </c:pt>
                <c:pt idx="8">
                  <c:v>2</c:v>
                </c:pt>
                <c:pt idx="9">
                  <c:v>3</c:v>
                </c:pt>
                <c:pt idx="10">
                  <c:v>1</c:v>
                </c:pt>
                <c:pt idx="11">
                  <c:v>2</c:v>
                </c:pt>
                <c:pt idx="12">
                  <c:v>2</c:v>
                </c:pt>
                <c:pt idx="13">
                  <c:v>2</c:v>
                </c:pt>
                <c:pt idx="14">
                  <c:v>1</c:v>
                </c:pt>
                <c:pt idx="17">
                  <c:v>2</c:v>
                </c:pt>
                <c:pt idx="19">
                  <c:v>1</c:v>
                </c:pt>
              </c:numCache>
            </c:numRef>
          </c:val>
          <c:extLst>
            <c:ext xmlns:c16="http://schemas.microsoft.com/office/drawing/2014/chart" uri="{C3380CC4-5D6E-409C-BE32-E72D297353CC}">
              <c16:uniqueId val="{00000001-400D-4081-B12C-B54E3E396186}"/>
            </c:ext>
          </c:extLst>
        </c:ser>
        <c:dLbls>
          <c:showLegendKey val="0"/>
          <c:showVal val="0"/>
          <c:showCatName val="0"/>
          <c:showSerName val="0"/>
          <c:showPercent val="0"/>
          <c:showBubbleSize val="0"/>
        </c:dLbls>
        <c:gapWidth val="150"/>
        <c:axId val="130954368"/>
        <c:axId val="130955904"/>
      </c:barChart>
      <c:catAx>
        <c:axId val="130954368"/>
        <c:scaling>
          <c:orientation val="minMax"/>
        </c:scaling>
        <c:delete val="0"/>
        <c:axPos val="b"/>
        <c:numFmt formatCode="General" sourceLinked="0"/>
        <c:majorTickMark val="none"/>
        <c:minorTickMark val="none"/>
        <c:tickLblPos val="nextTo"/>
        <c:crossAx val="130955904"/>
        <c:crosses val="autoZero"/>
        <c:auto val="1"/>
        <c:lblAlgn val="ctr"/>
        <c:lblOffset val="100"/>
        <c:noMultiLvlLbl val="0"/>
      </c:catAx>
      <c:valAx>
        <c:axId val="130955904"/>
        <c:scaling>
          <c:orientation val="minMax"/>
        </c:scaling>
        <c:delete val="0"/>
        <c:axPos val="l"/>
        <c:majorGridlines/>
        <c:numFmt formatCode="General" sourceLinked="1"/>
        <c:majorTickMark val="none"/>
        <c:minorTickMark val="none"/>
        <c:tickLblPos val="nextTo"/>
        <c:crossAx val="130954368"/>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Prioridad</a:t>
            </a:r>
            <a:r>
              <a:rPr lang="es-MX" baseline="0"/>
              <a:t> 3</a:t>
            </a:r>
            <a:endParaRPr lang="es-MX"/>
          </a:p>
        </c:rich>
      </c:tx>
      <c:overlay val="0"/>
    </c:title>
    <c:autoTitleDeleted val="0"/>
    <c:plotArea>
      <c:layout/>
      <c:barChart>
        <c:barDir val="col"/>
        <c:grouping val="clustered"/>
        <c:varyColors val="0"/>
        <c:ser>
          <c:idx val="0"/>
          <c:order val="0"/>
          <c:tx>
            <c:strRef>
              <c:f>'prioridad 3'!$B$1</c:f>
              <c:strCache>
                <c:ptCount val="1"/>
                <c:pt idx="0">
                  <c:v>FORTALEZA</c:v>
                </c:pt>
              </c:strCache>
            </c:strRef>
          </c:tx>
          <c:invertIfNegative val="0"/>
          <c:cat>
            <c:strRef>
              <c:f>'prioridad 3'!$A$2:$A$21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3'!$B$2:$B$21</c:f>
              <c:numCache>
                <c:formatCode>General</c:formatCode>
                <c:ptCount val="20"/>
                <c:pt idx="0">
                  <c:v>6</c:v>
                </c:pt>
                <c:pt idx="1">
                  <c:v>1</c:v>
                </c:pt>
                <c:pt idx="2">
                  <c:v>3</c:v>
                </c:pt>
                <c:pt idx="3">
                  <c:v>3</c:v>
                </c:pt>
                <c:pt idx="4">
                  <c:v>1</c:v>
                </c:pt>
                <c:pt idx="5">
                  <c:v>1</c:v>
                </c:pt>
                <c:pt idx="6">
                  <c:v>3</c:v>
                </c:pt>
                <c:pt idx="7">
                  <c:v>2</c:v>
                </c:pt>
                <c:pt idx="8">
                  <c:v>4</c:v>
                </c:pt>
                <c:pt idx="9">
                  <c:v>1</c:v>
                </c:pt>
                <c:pt idx="10">
                  <c:v>1</c:v>
                </c:pt>
                <c:pt idx="12">
                  <c:v>2</c:v>
                </c:pt>
                <c:pt idx="13">
                  <c:v>1</c:v>
                </c:pt>
                <c:pt idx="14">
                  <c:v>2</c:v>
                </c:pt>
                <c:pt idx="15">
                  <c:v>2</c:v>
                </c:pt>
                <c:pt idx="16">
                  <c:v>1</c:v>
                </c:pt>
                <c:pt idx="17">
                  <c:v>3</c:v>
                </c:pt>
                <c:pt idx="18">
                  <c:v>1</c:v>
                </c:pt>
              </c:numCache>
            </c:numRef>
          </c:val>
          <c:extLst>
            <c:ext xmlns:c16="http://schemas.microsoft.com/office/drawing/2014/chart" uri="{C3380CC4-5D6E-409C-BE32-E72D297353CC}">
              <c16:uniqueId val="{00000000-58DA-47E9-B133-9B65961EF117}"/>
            </c:ext>
          </c:extLst>
        </c:ser>
        <c:ser>
          <c:idx val="1"/>
          <c:order val="1"/>
          <c:tx>
            <c:strRef>
              <c:f>'prioridad 3'!$C$1</c:f>
              <c:strCache>
                <c:ptCount val="1"/>
                <c:pt idx="0">
                  <c:v>DEBILIDAD</c:v>
                </c:pt>
              </c:strCache>
            </c:strRef>
          </c:tx>
          <c:invertIfNegative val="0"/>
          <c:cat>
            <c:strRef>
              <c:f>'prioridad 3'!$A$2:$A$21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3'!$C$2:$C$21</c:f>
              <c:numCache>
                <c:formatCode>General</c:formatCode>
                <c:ptCount val="20"/>
                <c:pt idx="0">
                  <c:v>10</c:v>
                </c:pt>
                <c:pt idx="1">
                  <c:v>2</c:v>
                </c:pt>
                <c:pt idx="2">
                  <c:v>1</c:v>
                </c:pt>
                <c:pt idx="3">
                  <c:v>2</c:v>
                </c:pt>
                <c:pt idx="4">
                  <c:v>1</c:v>
                </c:pt>
                <c:pt idx="6">
                  <c:v>4</c:v>
                </c:pt>
                <c:pt idx="7">
                  <c:v>2</c:v>
                </c:pt>
                <c:pt idx="8">
                  <c:v>5</c:v>
                </c:pt>
                <c:pt idx="10">
                  <c:v>1</c:v>
                </c:pt>
                <c:pt idx="11">
                  <c:v>4</c:v>
                </c:pt>
                <c:pt idx="12">
                  <c:v>2</c:v>
                </c:pt>
                <c:pt idx="16">
                  <c:v>1</c:v>
                </c:pt>
                <c:pt idx="19">
                  <c:v>3</c:v>
                </c:pt>
              </c:numCache>
            </c:numRef>
          </c:val>
          <c:extLst>
            <c:ext xmlns:c16="http://schemas.microsoft.com/office/drawing/2014/chart" uri="{C3380CC4-5D6E-409C-BE32-E72D297353CC}">
              <c16:uniqueId val="{00000001-58DA-47E9-B133-9B65961EF117}"/>
            </c:ext>
          </c:extLst>
        </c:ser>
        <c:dLbls>
          <c:showLegendKey val="0"/>
          <c:showVal val="0"/>
          <c:showCatName val="0"/>
          <c:showSerName val="0"/>
          <c:showPercent val="0"/>
          <c:showBubbleSize val="0"/>
        </c:dLbls>
        <c:gapWidth val="75"/>
        <c:overlap val="-25"/>
        <c:axId val="131100672"/>
        <c:axId val="131102208"/>
      </c:barChart>
      <c:catAx>
        <c:axId val="131100672"/>
        <c:scaling>
          <c:orientation val="minMax"/>
        </c:scaling>
        <c:delete val="0"/>
        <c:axPos val="b"/>
        <c:numFmt formatCode="General" sourceLinked="0"/>
        <c:majorTickMark val="none"/>
        <c:minorTickMark val="none"/>
        <c:tickLblPos val="nextTo"/>
        <c:crossAx val="131102208"/>
        <c:crosses val="autoZero"/>
        <c:auto val="1"/>
        <c:lblAlgn val="ctr"/>
        <c:lblOffset val="100"/>
        <c:noMultiLvlLbl val="0"/>
      </c:catAx>
      <c:valAx>
        <c:axId val="131102208"/>
        <c:scaling>
          <c:orientation val="minMax"/>
        </c:scaling>
        <c:delete val="0"/>
        <c:axPos val="l"/>
        <c:majorGridlines/>
        <c:numFmt formatCode="General" sourceLinked="1"/>
        <c:majorTickMark val="none"/>
        <c:minorTickMark val="none"/>
        <c:tickLblPos val="nextTo"/>
        <c:spPr>
          <a:ln w="9525">
            <a:noFill/>
          </a:ln>
        </c:spPr>
        <c:crossAx val="131100672"/>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Prioridad 4</a:t>
            </a:r>
          </a:p>
        </c:rich>
      </c:tx>
      <c:overlay val="0"/>
    </c:title>
    <c:autoTitleDeleted val="0"/>
    <c:plotArea>
      <c:layout/>
      <c:barChart>
        <c:barDir val="col"/>
        <c:grouping val="clustered"/>
        <c:varyColors val="0"/>
        <c:ser>
          <c:idx val="0"/>
          <c:order val="0"/>
          <c:tx>
            <c:strRef>
              <c:f>'prioridad 4'!$B$1</c:f>
              <c:strCache>
                <c:ptCount val="1"/>
                <c:pt idx="0">
                  <c:v>FORTALEZA</c:v>
                </c:pt>
              </c:strCache>
            </c:strRef>
          </c:tx>
          <c:invertIfNegative val="0"/>
          <c:cat>
            <c:strRef>
              <c:f>'prioridad 4'!$A$2:$A$21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4'!$B$2:$B$21</c:f>
              <c:numCache>
                <c:formatCode>General</c:formatCode>
                <c:ptCount val="20"/>
                <c:pt idx="0">
                  <c:v>1</c:v>
                </c:pt>
                <c:pt idx="1">
                  <c:v>2</c:v>
                </c:pt>
                <c:pt idx="2">
                  <c:v>1</c:v>
                </c:pt>
                <c:pt idx="3">
                  <c:v>3</c:v>
                </c:pt>
                <c:pt idx="4">
                  <c:v>7</c:v>
                </c:pt>
                <c:pt idx="6">
                  <c:v>6</c:v>
                </c:pt>
                <c:pt idx="7">
                  <c:v>2</c:v>
                </c:pt>
                <c:pt idx="8">
                  <c:v>4</c:v>
                </c:pt>
                <c:pt idx="9">
                  <c:v>1</c:v>
                </c:pt>
                <c:pt idx="10">
                  <c:v>2</c:v>
                </c:pt>
                <c:pt idx="12">
                  <c:v>2</c:v>
                </c:pt>
                <c:pt idx="14">
                  <c:v>1</c:v>
                </c:pt>
                <c:pt idx="17">
                  <c:v>3</c:v>
                </c:pt>
                <c:pt idx="19">
                  <c:v>1</c:v>
                </c:pt>
              </c:numCache>
            </c:numRef>
          </c:val>
          <c:extLst>
            <c:ext xmlns:c16="http://schemas.microsoft.com/office/drawing/2014/chart" uri="{C3380CC4-5D6E-409C-BE32-E72D297353CC}">
              <c16:uniqueId val="{00000000-BAB8-4F51-B84C-974D5716799B}"/>
            </c:ext>
          </c:extLst>
        </c:ser>
        <c:ser>
          <c:idx val="1"/>
          <c:order val="1"/>
          <c:tx>
            <c:strRef>
              <c:f>'prioridad 4'!$C$1</c:f>
              <c:strCache>
                <c:ptCount val="1"/>
                <c:pt idx="0">
                  <c:v>DEBILIDAD</c:v>
                </c:pt>
              </c:strCache>
            </c:strRef>
          </c:tx>
          <c:invertIfNegative val="0"/>
          <c:cat>
            <c:strRef>
              <c:f>'prioridad 4'!$A$2:$A$21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4'!$C$2:$C$21</c:f>
              <c:numCache>
                <c:formatCode>General</c:formatCode>
                <c:ptCount val="20"/>
                <c:pt idx="0">
                  <c:v>7</c:v>
                </c:pt>
                <c:pt idx="1">
                  <c:v>1</c:v>
                </c:pt>
                <c:pt idx="2">
                  <c:v>3</c:v>
                </c:pt>
                <c:pt idx="3">
                  <c:v>4</c:v>
                </c:pt>
                <c:pt idx="4">
                  <c:v>1</c:v>
                </c:pt>
                <c:pt idx="6">
                  <c:v>2</c:v>
                </c:pt>
                <c:pt idx="8">
                  <c:v>8</c:v>
                </c:pt>
                <c:pt idx="9">
                  <c:v>5</c:v>
                </c:pt>
                <c:pt idx="11">
                  <c:v>1</c:v>
                </c:pt>
                <c:pt idx="12">
                  <c:v>3</c:v>
                </c:pt>
                <c:pt idx="16">
                  <c:v>1</c:v>
                </c:pt>
                <c:pt idx="17">
                  <c:v>1</c:v>
                </c:pt>
              </c:numCache>
            </c:numRef>
          </c:val>
          <c:extLst>
            <c:ext xmlns:c16="http://schemas.microsoft.com/office/drawing/2014/chart" uri="{C3380CC4-5D6E-409C-BE32-E72D297353CC}">
              <c16:uniqueId val="{00000001-BAB8-4F51-B84C-974D5716799B}"/>
            </c:ext>
          </c:extLst>
        </c:ser>
        <c:dLbls>
          <c:showLegendKey val="0"/>
          <c:showVal val="0"/>
          <c:showCatName val="0"/>
          <c:showSerName val="0"/>
          <c:showPercent val="0"/>
          <c:showBubbleSize val="0"/>
        </c:dLbls>
        <c:gapWidth val="75"/>
        <c:overlap val="-25"/>
        <c:axId val="95001216"/>
        <c:axId val="95003008"/>
      </c:barChart>
      <c:catAx>
        <c:axId val="95001216"/>
        <c:scaling>
          <c:orientation val="minMax"/>
        </c:scaling>
        <c:delete val="0"/>
        <c:axPos val="b"/>
        <c:numFmt formatCode="General" sourceLinked="0"/>
        <c:majorTickMark val="none"/>
        <c:minorTickMark val="none"/>
        <c:tickLblPos val="nextTo"/>
        <c:crossAx val="95003008"/>
        <c:crosses val="autoZero"/>
        <c:auto val="1"/>
        <c:lblAlgn val="ctr"/>
        <c:lblOffset val="100"/>
        <c:noMultiLvlLbl val="0"/>
      </c:catAx>
      <c:valAx>
        <c:axId val="95003008"/>
        <c:scaling>
          <c:orientation val="minMax"/>
        </c:scaling>
        <c:delete val="0"/>
        <c:axPos val="l"/>
        <c:majorGridlines/>
        <c:numFmt formatCode="General" sourceLinked="1"/>
        <c:majorTickMark val="none"/>
        <c:minorTickMark val="none"/>
        <c:tickLblPos val="nextTo"/>
        <c:spPr>
          <a:ln w="9525">
            <a:noFill/>
          </a:ln>
        </c:spPr>
        <c:crossAx val="95001216"/>
        <c:crosses val="autoZero"/>
        <c:crossBetween val="between"/>
      </c:valAx>
    </c:plotArea>
    <c:legend>
      <c:legendPos val="b"/>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Prioridad 5</a:t>
            </a:r>
          </a:p>
        </c:rich>
      </c:tx>
      <c:overlay val="0"/>
    </c:title>
    <c:autoTitleDeleted val="0"/>
    <c:plotArea>
      <c:layout/>
      <c:barChart>
        <c:barDir val="col"/>
        <c:grouping val="clustered"/>
        <c:varyColors val="0"/>
        <c:ser>
          <c:idx val="0"/>
          <c:order val="0"/>
          <c:tx>
            <c:strRef>
              <c:f>'prioridad 5'!$B$1</c:f>
              <c:strCache>
                <c:ptCount val="1"/>
                <c:pt idx="0">
                  <c:v>FORTALEZA</c:v>
                </c:pt>
              </c:strCache>
            </c:strRef>
          </c:tx>
          <c:invertIfNegative val="0"/>
          <c:cat>
            <c:strRef>
              <c:f>'prioridad 5'!$A$2:$A$21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5'!$B$2:$B$21</c:f>
              <c:numCache>
                <c:formatCode>General</c:formatCode>
                <c:ptCount val="20"/>
                <c:pt idx="0">
                  <c:v>5</c:v>
                </c:pt>
                <c:pt idx="1">
                  <c:v>1</c:v>
                </c:pt>
                <c:pt idx="2">
                  <c:v>2</c:v>
                </c:pt>
                <c:pt idx="3">
                  <c:v>1</c:v>
                </c:pt>
                <c:pt idx="4">
                  <c:v>4</c:v>
                </c:pt>
                <c:pt idx="6">
                  <c:v>3</c:v>
                </c:pt>
                <c:pt idx="7">
                  <c:v>1</c:v>
                </c:pt>
                <c:pt idx="8">
                  <c:v>2</c:v>
                </c:pt>
                <c:pt idx="9">
                  <c:v>3</c:v>
                </c:pt>
                <c:pt idx="10">
                  <c:v>2</c:v>
                </c:pt>
                <c:pt idx="11">
                  <c:v>2</c:v>
                </c:pt>
                <c:pt idx="12">
                  <c:v>3</c:v>
                </c:pt>
                <c:pt idx="14">
                  <c:v>1</c:v>
                </c:pt>
                <c:pt idx="16">
                  <c:v>1</c:v>
                </c:pt>
                <c:pt idx="17">
                  <c:v>3</c:v>
                </c:pt>
                <c:pt idx="18">
                  <c:v>1</c:v>
                </c:pt>
                <c:pt idx="19">
                  <c:v>2</c:v>
                </c:pt>
              </c:numCache>
            </c:numRef>
          </c:val>
          <c:extLst>
            <c:ext xmlns:c16="http://schemas.microsoft.com/office/drawing/2014/chart" uri="{C3380CC4-5D6E-409C-BE32-E72D297353CC}">
              <c16:uniqueId val="{00000000-25B0-4A15-9B94-4B7885D1A9E1}"/>
            </c:ext>
          </c:extLst>
        </c:ser>
        <c:ser>
          <c:idx val="1"/>
          <c:order val="1"/>
          <c:tx>
            <c:strRef>
              <c:f>'prioridad 5'!$C$1</c:f>
              <c:strCache>
                <c:ptCount val="1"/>
                <c:pt idx="0">
                  <c:v>DEBILIDAD</c:v>
                </c:pt>
              </c:strCache>
            </c:strRef>
          </c:tx>
          <c:invertIfNegative val="0"/>
          <c:cat>
            <c:strRef>
              <c:f>'prioridad 5'!$A$2:$A$21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'prioridad 5'!$C$2:$C$21</c:f>
              <c:numCache>
                <c:formatCode>General</c:formatCode>
                <c:ptCount val="20"/>
                <c:pt idx="0">
                  <c:v>5</c:v>
                </c:pt>
                <c:pt idx="1">
                  <c:v>3</c:v>
                </c:pt>
                <c:pt idx="2">
                  <c:v>6</c:v>
                </c:pt>
                <c:pt idx="3">
                  <c:v>2</c:v>
                </c:pt>
                <c:pt idx="4">
                  <c:v>2</c:v>
                </c:pt>
                <c:pt idx="6">
                  <c:v>3</c:v>
                </c:pt>
                <c:pt idx="7">
                  <c:v>3</c:v>
                </c:pt>
                <c:pt idx="8">
                  <c:v>5</c:v>
                </c:pt>
                <c:pt idx="9">
                  <c:v>3</c:v>
                </c:pt>
                <c:pt idx="12">
                  <c:v>5</c:v>
                </c:pt>
                <c:pt idx="13">
                  <c:v>1</c:v>
                </c:pt>
                <c:pt idx="14">
                  <c:v>2</c:v>
                </c:pt>
                <c:pt idx="15">
                  <c:v>2</c:v>
                </c:pt>
                <c:pt idx="16">
                  <c:v>1</c:v>
                </c:pt>
                <c:pt idx="19">
                  <c:v>3</c:v>
                </c:pt>
              </c:numCache>
            </c:numRef>
          </c:val>
          <c:extLst>
            <c:ext xmlns:c16="http://schemas.microsoft.com/office/drawing/2014/chart" uri="{C3380CC4-5D6E-409C-BE32-E72D297353CC}">
              <c16:uniqueId val="{00000001-25B0-4A15-9B94-4B7885D1A9E1}"/>
            </c:ext>
          </c:extLst>
        </c:ser>
        <c:dLbls>
          <c:showLegendKey val="0"/>
          <c:showVal val="0"/>
          <c:showCatName val="0"/>
          <c:showSerName val="0"/>
          <c:showPercent val="0"/>
          <c:showBubbleSize val="0"/>
        </c:dLbls>
        <c:gapWidth val="75"/>
        <c:overlap val="-25"/>
        <c:axId val="90666496"/>
        <c:axId val="90668032"/>
      </c:barChart>
      <c:catAx>
        <c:axId val="90666496"/>
        <c:scaling>
          <c:orientation val="minMax"/>
        </c:scaling>
        <c:delete val="0"/>
        <c:axPos val="b"/>
        <c:numFmt formatCode="General" sourceLinked="0"/>
        <c:majorTickMark val="none"/>
        <c:minorTickMark val="none"/>
        <c:tickLblPos val="nextTo"/>
        <c:crossAx val="90668032"/>
        <c:crosses val="autoZero"/>
        <c:auto val="1"/>
        <c:lblAlgn val="ctr"/>
        <c:lblOffset val="100"/>
        <c:noMultiLvlLbl val="0"/>
      </c:catAx>
      <c:valAx>
        <c:axId val="90668032"/>
        <c:scaling>
          <c:orientation val="minMax"/>
        </c:scaling>
        <c:delete val="0"/>
        <c:axPos val="l"/>
        <c:majorGridlines/>
        <c:numFmt formatCode="General" sourceLinked="1"/>
        <c:majorTickMark val="none"/>
        <c:minorTickMark val="none"/>
        <c:tickLblPos val="nextTo"/>
        <c:spPr>
          <a:ln w="9525">
            <a:noFill/>
          </a:ln>
        </c:spPr>
        <c:crossAx val="90666496"/>
        <c:crosses val="autoZero"/>
        <c:crossBetween val="between"/>
      </c:valAx>
    </c:plotArea>
    <c:legend>
      <c:legendPos val="b"/>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Menciones</a:t>
            </a:r>
          </a:p>
        </c:rich>
      </c:tx>
      <c:overlay val="0"/>
    </c:title>
    <c:autoTitleDeleted val="0"/>
    <c:plotArea>
      <c:layout/>
      <c:barChart>
        <c:barDir val="col"/>
        <c:grouping val="clustered"/>
        <c:varyColors val="0"/>
        <c:ser>
          <c:idx val="0"/>
          <c:order val="0"/>
          <c:tx>
            <c:strRef>
              <c:f>Menciones!$B$1</c:f>
              <c:strCache>
                <c:ptCount val="1"/>
                <c:pt idx="0">
                  <c:v>FORTALEZA</c:v>
                </c:pt>
              </c:strCache>
            </c:strRef>
          </c:tx>
          <c:invertIfNegative val="0"/>
          <c:cat>
            <c:strRef>
              <c:f>Menciones!$A$2:$A$21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Menciones!$B$2:$B$21</c:f>
              <c:numCache>
                <c:formatCode>General</c:formatCode>
                <c:ptCount val="20"/>
                <c:pt idx="0">
                  <c:v>25</c:v>
                </c:pt>
                <c:pt idx="1">
                  <c:v>6</c:v>
                </c:pt>
                <c:pt idx="2">
                  <c:v>8</c:v>
                </c:pt>
                <c:pt idx="3">
                  <c:v>11</c:v>
                </c:pt>
                <c:pt idx="4">
                  <c:v>13</c:v>
                </c:pt>
                <c:pt idx="5">
                  <c:v>4</c:v>
                </c:pt>
                <c:pt idx="6">
                  <c:v>19</c:v>
                </c:pt>
                <c:pt idx="7">
                  <c:v>21</c:v>
                </c:pt>
                <c:pt idx="8">
                  <c:v>11</c:v>
                </c:pt>
                <c:pt idx="9">
                  <c:v>7</c:v>
                </c:pt>
                <c:pt idx="10">
                  <c:v>9</c:v>
                </c:pt>
                <c:pt idx="11">
                  <c:v>4</c:v>
                </c:pt>
                <c:pt idx="12">
                  <c:v>7</c:v>
                </c:pt>
                <c:pt idx="13">
                  <c:v>1</c:v>
                </c:pt>
                <c:pt idx="14">
                  <c:v>8</c:v>
                </c:pt>
                <c:pt idx="15">
                  <c:v>2</c:v>
                </c:pt>
                <c:pt idx="16">
                  <c:v>2</c:v>
                </c:pt>
                <c:pt idx="17">
                  <c:v>22</c:v>
                </c:pt>
                <c:pt idx="18">
                  <c:v>3</c:v>
                </c:pt>
                <c:pt idx="19">
                  <c:v>4</c:v>
                </c:pt>
              </c:numCache>
            </c:numRef>
          </c:val>
          <c:extLst>
            <c:ext xmlns:c16="http://schemas.microsoft.com/office/drawing/2014/chart" uri="{C3380CC4-5D6E-409C-BE32-E72D297353CC}">
              <c16:uniqueId val="{00000000-D57D-4958-8F39-0D9BD31FC6E7}"/>
            </c:ext>
          </c:extLst>
        </c:ser>
        <c:ser>
          <c:idx val="1"/>
          <c:order val="1"/>
          <c:tx>
            <c:strRef>
              <c:f>Menciones!$C$1</c:f>
              <c:strCache>
                <c:ptCount val="1"/>
                <c:pt idx="0">
                  <c:v>DEBILIDAD</c:v>
                </c:pt>
              </c:strCache>
            </c:strRef>
          </c:tx>
          <c:invertIfNegative val="0"/>
          <c:cat>
            <c:strRef>
              <c:f>Menciones!$A$2:$A$21</c:f>
              <c:strCache>
                <c:ptCount val="20"/>
                <c:pt idx="0">
                  <c:v>1. Personal</c:v>
                </c:pt>
                <c:pt idx="1">
                  <c:v>2. Presupuesto</c:v>
                </c:pt>
                <c:pt idx="2">
                  <c:v>3. Recursos materiales</c:v>
                </c:pt>
                <c:pt idx="3">
                  <c:v>4. Procesos archivísticos</c:v>
                </c:pt>
                <c:pt idx="4">
                  <c:v>5. Difusión y proyección del archivo</c:v>
                </c:pt>
                <c:pt idx="5">
                  <c:v>6. Acervo y contenidos documentales</c:v>
                </c:pt>
                <c:pt idx="6">
                  <c:v>7. Apoyo de autoridades y política institucional</c:v>
                </c:pt>
                <c:pt idx="7">
                  <c:v>8. Estructura organizacional</c:v>
                </c:pt>
                <c:pt idx="8">
                  <c:v>9. Situación y condiciones del espacio físico </c:v>
                </c:pt>
                <c:pt idx="9">
                  <c:v>10. Proyecto y programas de trabajo</c:v>
                </c:pt>
                <c:pt idx="10">
                  <c:v>11. Normatividad interna y externa</c:v>
                </c:pt>
                <c:pt idx="11">
                  <c:v>12. Cultura archivística</c:v>
                </c:pt>
                <c:pt idx="12">
                  <c:v>13. Tratamiento de archivos electrónicos y sitio web</c:v>
                </c:pt>
                <c:pt idx="13">
                  <c:v>14. Teoría archivística</c:v>
                </c:pt>
                <c:pt idx="14">
                  <c:v>15. Condicionamiento de factores externos</c:v>
                </c:pt>
                <c:pt idx="15">
                  <c:v>16. Certificación de procesos</c:v>
                </c:pt>
                <c:pt idx="16">
                  <c:v>17. Ambiente laboral</c:v>
                </c:pt>
                <c:pt idx="17">
                  <c:v>18. Gestión documental y SIA</c:v>
                </c:pt>
                <c:pt idx="18">
                  <c:v>19. Formación de cuadros y capacitación</c:v>
                </c:pt>
                <c:pt idx="19">
                  <c:v>20. Conservación de los documentos</c:v>
                </c:pt>
              </c:strCache>
            </c:strRef>
          </c:cat>
          <c:val>
            <c:numRef>
              <c:f>Menciones!$C$2:$C$21</c:f>
              <c:numCache>
                <c:formatCode>General</c:formatCode>
                <c:ptCount val="20"/>
                <c:pt idx="0">
                  <c:v>38</c:v>
                </c:pt>
                <c:pt idx="1">
                  <c:v>13</c:v>
                </c:pt>
                <c:pt idx="2">
                  <c:v>13</c:v>
                </c:pt>
                <c:pt idx="3">
                  <c:v>11</c:v>
                </c:pt>
                <c:pt idx="4">
                  <c:v>7</c:v>
                </c:pt>
                <c:pt idx="5">
                  <c:v>1</c:v>
                </c:pt>
                <c:pt idx="6">
                  <c:v>16</c:v>
                </c:pt>
                <c:pt idx="7">
                  <c:v>9</c:v>
                </c:pt>
                <c:pt idx="8">
                  <c:v>24</c:v>
                </c:pt>
                <c:pt idx="9">
                  <c:v>13</c:v>
                </c:pt>
                <c:pt idx="10">
                  <c:v>4</c:v>
                </c:pt>
                <c:pt idx="11">
                  <c:v>9</c:v>
                </c:pt>
                <c:pt idx="12">
                  <c:v>13</c:v>
                </c:pt>
                <c:pt idx="13">
                  <c:v>3</c:v>
                </c:pt>
                <c:pt idx="14">
                  <c:v>5</c:v>
                </c:pt>
                <c:pt idx="15">
                  <c:v>2</c:v>
                </c:pt>
                <c:pt idx="16">
                  <c:v>3</c:v>
                </c:pt>
                <c:pt idx="17">
                  <c:v>6</c:v>
                </c:pt>
                <c:pt idx="18">
                  <c:v>0</c:v>
                </c:pt>
                <c:pt idx="19">
                  <c:v>7</c:v>
                </c:pt>
              </c:numCache>
            </c:numRef>
          </c:val>
          <c:extLst>
            <c:ext xmlns:c16="http://schemas.microsoft.com/office/drawing/2014/chart" uri="{C3380CC4-5D6E-409C-BE32-E72D297353CC}">
              <c16:uniqueId val="{00000001-D57D-4958-8F39-0D9BD31FC6E7}"/>
            </c:ext>
          </c:extLst>
        </c:ser>
        <c:dLbls>
          <c:showLegendKey val="0"/>
          <c:showVal val="0"/>
          <c:showCatName val="0"/>
          <c:showSerName val="0"/>
          <c:showPercent val="0"/>
          <c:showBubbleSize val="0"/>
        </c:dLbls>
        <c:gapWidth val="75"/>
        <c:overlap val="-25"/>
        <c:axId val="91165056"/>
        <c:axId val="91166592"/>
      </c:barChart>
      <c:catAx>
        <c:axId val="91165056"/>
        <c:scaling>
          <c:orientation val="minMax"/>
        </c:scaling>
        <c:delete val="0"/>
        <c:axPos val="b"/>
        <c:numFmt formatCode="General" sourceLinked="0"/>
        <c:majorTickMark val="none"/>
        <c:minorTickMark val="none"/>
        <c:tickLblPos val="nextTo"/>
        <c:crossAx val="91166592"/>
        <c:crosses val="autoZero"/>
        <c:auto val="1"/>
        <c:lblAlgn val="ctr"/>
        <c:lblOffset val="100"/>
        <c:noMultiLvlLbl val="0"/>
      </c:catAx>
      <c:valAx>
        <c:axId val="91166592"/>
        <c:scaling>
          <c:orientation val="minMax"/>
        </c:scaling>
        <c:delete val="0"/>
        <c:axPos val="l"/>
        <c:majorGridlines/>
        <c:numFmt formatCode="General" sourceLinked="1"/>
        <c:majorTickMark val="none"/>
        <c:minorTickMark val="none"/>
        <c:tickLblPos val="nextTo"/>
        <c:spPr>
          <a:ln w="9525">
            <a:noFill/>
          </a:ln>
        </c:spPr>
        <c:crossAx val="91165056"/>
        <c:crosses val="autoZero"/>
        <c:crossBetween val="between"/>
      </c:valAx>
    </c:plotArea>
    <c:legend>
      <c:legendPos val="b"/>
      <c:overlay val="0"/>
    </c:legend>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3225A-605B-4C99-A7C6-00EF4EAED16A}"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FC135925-C679-4A7A-87E2-B6E5DFCD2024}">
      <dgm:prSet/>
      <dgm:spPr/>
      <dgm:t>
        <a:bodyPr/>
        <a:lstStyle/>
        <a:p>
          <a:pPr>
            <a:lnSpc>
              <a:spcPct val="100000"/>
            </a:lnSpc>
          </a:pPr>
          <a:r>
            <a:rPr lang="es-MX"/>
            <a:t>Docencia</a:t>
          </a:r>
          <a:endParaRPr lang="en-US"/>
        </a:p>
      </dgm:t>
    </dgm:pt>
    <dgm:pt modelId="{12CEDE0A-FF54-4449-9641-A4970632D158}" type="parTrans" cxnId="{200AE452-D729-4D99-AC38-9FE13EC7A707}">
      <dgm:prSet/>
      <dgm:spPr/>
      <dgm:t>
        <a:bodyPr/>
        <a:lstStyle/>
        <a:p>
          <a:endParaRPr lang="en-US"/>
        </a:p>
      </dgm:t>
    </dgm:pt>
    <dgm:pt modelId="{3C40570A-D463-4F4C-B212-BEE76B773E21}" type="sibTrans" cxnId="{200AE452-D729-4D99-AC38-9FE13EC7A707}">
      <dgm:prSet/>
      <dgm:spPr/>
      <dgm:t>
        <a:bodyPr/>
        <a:lstStyle/>
        <a:p>
          <a:endParaRPr lang="en-US"/>
        </a:p>
      </dgm:t>
    </dgm:pt>
    <dgm:pt modelId="{41ABF921-8EEA-479C-A176-927D37BB7FA2}">
      <dgm:prSet/>
      <dgm:spPr/>
      <dgm:t>
        <a:bodyPr/>
        <a:lstStyle/>
        <a:p>
          <a:pPr>
            <a:lnSpc>
              <a:spcPct val="100000"/>
            </a:lnSpc>
          </a:pPr>
          <a:r>
            <a:rPr lang="es-MX" dirty="0"/>
            <a:t>Investigación</a:t>
          </a:r>
          <a:endParaRPr lang="en-US" dirty="0"/>
        </a:p>
      </dgm:t>
    </dgm:pt>
    <dgm:pt modelId="{0E9671E4-3C9A-4009-8709-2093BE3676DD}" type="parTrans" cxnId="{371AB53F-6C51-4575-8FE3-C50CC9AB752D}">
      <dgm:prSet/>
      <dgm:spPr/>
      <dgm:t>
        <a:bodyPr/>
        <a:lstStyle/>
        <a:p>
          <a:endParaRPr lang="en-US"/>
        </a:p>
      </dgm:t>
    </dgm:pt>
    <dgm:pt modelId="{951A6F2F-6AD0-4CE7-A756-5A491D776215}" type="sibTrans" cxnId="{371AB53F-6C51-4575-8FE3-C50CC9AB752D}">
      <dgm:prSet/>
      <dgm:spPr/>
      <dgm:t>
        <a:bodyPr/>
        <a:lstStyle/>
        <a:p>
          <a:endParaRPr lang="en-US"/>
        </a:p>
      </dgm:t>
    </dgm:pt>
    <dgm:pt modelId="{D79C1715-966A-472C-BAD7-E890B58FB8DB}">
      <dgm:prSet/>
      <dgm:spPr/>
      <dgm:t>
        <a:bodyPr/>
        <a:lstStyle/>
        <a:p>
          <a:pPr>
            <a:lnSpc>
              <a:spcPct val="100000"/>
            </a:lnSpc>
          </a:pPr>
          <a:r>
            <a:rPr lang="es-MX"/>
            <a:t>Extensión de la cultura</a:t>
          </a:r>
          <a:endParaRPr lang="en-US"/>
        </a:p>
      </dgm:t>
    </dgm:pt>
    <dgm:pt modelId="{8CF55EEC-B274-4633-A698-867F5CD5DBF6}" type="parTrans" cxnId="{657A2F28-47E6-42BE-A73A-B72ADE75A7C3}">
      <dgm:prSet/>
      <dgm:spPr/>
      <dgm:t>
        <a:bodyPr/>
        <a:lstStyle/>
        <a:p>
          <a:endParaRPr lang="en-US"/>
        </a:p>
      </dgm:t>
    </dgm:pt>
    <dgm:pt modelId="{72FB7759-0856-4C19-80D9-DB6D60822C55}" type="sibTrans" cxnId="{657A2F28-47E6-42BE-A73A-B72ADE75A7C3}">
      <dgm:prSet/>
      <dgm:spPr/>
      <dgm:t>
        <a:bodyPr/>
        <a:lstStyle/>
        <a:p>
          <a:endParaRPr lang="en-US"/>
        </a:p>
      </dgm:t>
    </dgm:pt>
    <dgm:pt modelId="{2C16C9AA-8414-460D-BF24-986E6F428835}">
      <dgm:prSet/>
      <dgm:spPr/>
      <dgm:t>
        <a:bodyPr/>
        <a:lstStyle/>
        <a:p>
          <a:pPr>
            <a:lnSpc>
              <a:spcPct val="100000"/>
            </a:lnSpc>
          </a:pPr>
          <a:r>
            <a:rPr lang="es-MX" dirty="0"/>
            <a:t>Actividades administrativas que para el buen logro de sus objetivos y funciones, despliegan las universidades</a:t>
          </a:r>
          <a:endParaRPr lang="en-US" dirty="0"/>
        </a:p>
      </dgm:t>
    </dgm:pt>
    <dgm:pt modelId="{B01E0794-FE4F-486F-8B2F-1985D689F13B}" type="parTrans" cxnId="{2E2104C2-6098-4264-9B63-852D4DC3595A}">
      <dgm:prSet/>
      <dgm:spPr/>
      <dgm:t>
        <a:bodyPr/>
        <a:lstStyle/>
        <a:p>
          <a:endParaRPr lang="en-US"/>
        </a:p>
      </dgm:t>
    </dgm:pt>
    <dgm:pt modelId="{3F81FC28-CC6E-46FA-A572-FFBB1BE99A35}" type="sibTrans" cxnId="{2E2104C2-6098-4264-9B63-852D4DC3595A}">
      <dgm:prSet/>
      <dgm:spPr/>
      <dgm:t>
        <a:bodyPr/>
        <a:lstStyle/>
        <a:p>
          <a:endParaRPr lang="en-US"/>
        </a:p>
      </dgm:t>
    </dgm:pt>
    <dgm:pt modelId="{D89A53F3-31B2-46AE-BCAA-094F0CF6DF53}" type="pres">
      <dgm:prSet presAssocID="{2343225A-605B-4C99-A7C6-00EF4EAED16A}" presName="root" presStyleCnt="0">
        <dgm:presLayoutVars>
          <dgm:dir/>
          <dgm:resizeHandles val="exact"/>
        </dgm:presLayoutVars>
      </dgm:prSet>
      <dgm:spPr/>
    </dgm:pt>
    <dgm:pt modelId="{F5583821-98DD-46BB-8EDC-A0D3319BFAB8}" type="pres">
      <dgm:prSet presAssocID="{FC135925-C679-4A7A-87E2-B6E5DFCD2024}" presName="compNode" presStyleCnt="0"/>
      <dgm:spPr/>
    </dgm:pt>
    <dgm:pt modelId="{6953D377-9C93-4E3E-A9A7-21B803534675}" type="pres">
      <dgm:prSet presAssocID="{FC135925-C679-4A7A-87E2-B6E5DFCD2024}" presName="bgRect" presStyleLbl="bgShp" presStyleIdx="0" presStyleCnt="4"/>
      <dgm:spPr/>
    </dgm:pt>
    <dgm:pt modelId="{F0696396-7550-4E1F-BFD8-604374D81DE8}" type="pres">
      <dgm:prSet presAssocID="{FC135925-C679-4A7A-87E2-B6E5DFCD202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9EDD8454-976C-4410-BA4E-3CC65C52DE49}" type="pres">
      <dgm:prSet presAssocID="{FC135925-C679-4A7A-87E2-B6E5DFCD2024}" presName="spaceRect" presStyleCnt="0"/>
      <dgm:spPr/>
    </dgm:pt>
    <dgm:pt modelId="{E319356F-4480-45C0-B323-F3B39EF24DFF}" type="pres">
      <dgm:prSet presAssocID="{FC135925-C679-4A7A-87E2-B6E5DFCD2024}" presName="parTx" presStyleLbl="revTx" presStyleIdx="0" presStyleCnt="4">
        <dgm:presLayoutVars>
          <dgm:chMax val="0"/>
          <dgm:chPref val="0"/>
        </dgm:presLayoutVars>
      </dgm:prSet>
      <dgm:spPr/>
    </dgm:pt>
    <dgm:pt modelId="{1D2DBB66-002F-41FA-9CEA-7E4E3DF290C5}" type="pres">
      <dgm:prSet presAssocID="{3C40570A-D463-4F4C-B212-BEE76B773E21}" presName="sibTrans" presStyleCnt="0"/>
      <dgm:spPr/>
    </dgm:pt>
    <dgm:pt modelId="{DFE606AA-6B7E-4A6A-B30D-E289B7067D92}" type="pres">
      <dgm:prSet presAssocID="{41ABF921-8EEA-479C-A176-927D37BB7FA2}" presName="compNode" presStyleCnt="0"/>
      <dgm:spPr/>
    </dgm:pt>
    <dgm:pt modelId="{17894ACD-95B8-44AA-BF1C-4D73C6101953}" type="pres">
      <dgm:prSet presAssocID="{41ABF921-8EEA-479C-A176-927D37BB7FA2}" presName="bgRect" presStyleLbl="bgShp" presStyleIdx="1" presStyleCnt="4"/>
      <dgm:spPr/>
    </dgm:pt>
    <dgm:pt modelId="{08C1C43C-63CC-4381-AD8E-2903F479CFE3}" type="pres">
      <dgm:prSet presAssocID="{41ABF921-8EEA-479C-A176-927D37BB7F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F1C83458-528E-4168-B520-EC45EB454102}" type="pres">
      <dgm:prSet presAssocID="{41ABF921-8EEA-479C-A176-927D37BB7FA2}" presName="spaceRect" presStyleCnt="0"/>
      <dgm:spPr/>
    </dgm:pt>
    <dgm:pt modelId="{0C4E52B7-B8AC-4E90-8066-A648D513EFCD}" type="pres">
      <dgm:prSet presAssocID="{41ABF921-8EEA-479C-A176-927D37BB7FA2}" presName="parTx" presStyleLbl="revTx" presStyleIdx="1" presStyleCnt="4">
        <dgm:presLayoutVars>
          <dgm:chMax val="0"/>
          <dgm:chPref val="0"/>
        </dgm:presLayoutVars>
      </dgm:prSet>
      <dgm:spPr/>
    </dgm:pt>
    <dgm:pt modelId="{237742D7-7F73-44D0-91EB-140A5EB74734}" type="pres">
      <dgm:prSet presAssocID="{951A6F2F-6AD0-4CE7-A756-5A491D776215}" presName="sibTrans" presStyleCnt="0"/>
      <dgm:spPr/>
    </dgm:pt>
    <dgm:pt modelId="{5C2A0673-43A9-494C-BA12-3043087E7208}" type="pres">
      <dgm:prSet presAssocID="{D79C1715-966A-472C-BAD7-E890B58FB8DB}" presName="compNode" presStyleCnt="0"/>
      <dgm:spPr/>
    </dgm:pt>
    <dgm:pt modelId="{B6B8B449-F32D-47B4-A2EB-A2C1FADBAE10}" type="pres">
      <dgm:prSet presAssocID="{D79C1715-966A-472C-BAD7-E890B58FB8DB}" presName="bgRect" presStyleLbl="bgShp" presStyleIdx="2" presStyleCnt="4"/>
      <dgm:spPr/>
    </dgm:pt>
    <dgm:pt modelId="{81A97D4E-F310-4201-8131-D0EB53F016E9}" type="pres">
      <dgm:prSet presAssocID="{D79C1715-966A-472C-BAD7-E890B58FB8D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5FC4473C-EE06-45AC-AE70-3E50EB1F2490}" type="pres">
      <dgm:prSet presAssocID="{D79C1715-966A-472C-BAD7-E890B58FB8DB}" presName="spaceRect" presStyleCnt="0"/>
      <dgm:spPr/>
    </dgm:pt>
    <dgm:pt modelId="{E2F55F21-9D89-4E0F-ABA7-CE468B179C99}" type="pres">
      <dgm:prSet presAssocID="{D79C1715-966A-472C-BAD7-E890B58FB8DB}" presName="parTx" presStyleLbl="revTx" presStyleIdx="2" presStyleCnt="4">
        <dgm:presLayoutVars>
          <dgm:chMax val="0"/>
          <dgm:chPref val="0"/>
        </dgm:presLayoutVars>
      </dgm:prSet>
      <dgm:spPr/>
    </dgm:pt>
    <dgm:pt modelId="{991F49F1-51B0-4E01-9A3F-3BB078593D48}" type="pres">
      <dgm:prSet presAssocID="{72FB7759-0856-4C19-80D9-DB6D60822C55}" presName="sibTrans" presStyleCnt="0"/>
      <dgm:spPr/>
    </dgm:pt>
    <dgm:pt modelId="{66D95FA6-42D2-4F49-BEBF-2A5F80A8C2EB}" type="pres">
      <dgm:prSet presAssocID="{2C16C9AA-8414-460D-BF24-986E6F428835}" presName="compNode" presStyleCnt="0"/>
      <dgm:spPr/>
    </dgm:pt>
    <dgm:pt modelId="{F29721C9-2F3C-4FC1-8C7E-7FB463A511DF}" type="pres">
      <dgm:prSet presAssocID="{2C16C9AA-8414-460D-BF24-986E6F428835}" presName="bgRect" presStyleLbl="bgShp" presStyleIdx="3" presStyleCnt="4"/>
      <dgm:spPr/>
    </dgm:pt>
    <dgm:pt modelId="{35AA4A38-A9B6-4FC6-9BB4-311215FBAFD9}" type="pres">
      <dgm:prSet presAssocID="{2C16C9AA-8414-460D-BF24-986E6F4288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arget"/>
        </a:ext>
      </dgm:extLst>
    </dgm:pt>
    <dgm:pt modelId="{8B22253B-4FF3-455D-B644-6E86FA49CA0E}" type="pres">
      <dgm:prSet presAssocID="{2C16C9AA-8414-460D-BF24-986E6F428835}" presName="spaceRect" presStyleCnt="0"/>
      <dgm:spPr/>
    </dgm:pt>
    <dgm:pt modelId="{D498BE1A-C987-4539-88A9-6547E4A917FA}" type="pres">
      <dgm:prSet presAssocID="{2C16C9AA-8414-460D-BF24-986E6F428835}" presName="parTx" presStyleLbl="revTx" presStyleIdx="3" presStyleCnt="4">
        <dgm:presLayoutVars>
          <dgm:chMax val="0"/>
          <dgm:chPref val="0"/>
        </dgm:presLayoutVars>
      </dgm:prSet>
      <dgm:spPr/>
    </dgm:pt>
  </dgm:ptLst>
  <dgm:cxnLst>
    <dgm:cxn modelId="{64E96D0C-BE33-414F-BB03-C7190753F4DC}" type="presOf" srcId="{FC135925-C679-4A7A-87E2-B6E5DFCD2024}" destId="{E319356F-4480-45C0-B323-F3B39EF24DFF}" srcOrd="0" destOrd="0" presId="urn:microsoft.com/office/officeart/2018/2/layout/IconVerticalSolidList"/>
    <dgm:cxn modelId="{657A2F28-47E6-42BE-A73A-B72ADE75A7C3}" srcId="{2343225A-605B-4C99-A7C6-00EF4EAED16A}" destId="{D79C1715-966A-472C-BAD7-E890B58FB8DB}" srcOrd="2" destOrd="0" parTransId="{8CF55EEC-B274-4633-A698-867F5CD5DBF6}" sibTransId="{72FB7759-0856-4C19-80D9-DB6D60822C55}"/>
    <dgm:cxn modelId="{371AB53F-6C51-4575-8FE3-C50CC9AB752D}" srcId="{2343225A-605B-4C99-A7C6-00EF4EAED16A}" destId="{41ABF921-8EEA-479C-A176-927D37BB7FA2}" srcOrd="1" destOrd="0" parTransId="{0E9671E4-3C9A-4009-8709-2093BE3676DD}" sibTransId="{951A6F2F-6AD0-4CE7-A756-5A491D776215}"/>
    <dgm:cxn modelId="{200AE452-D729-4D99-AC38-9FE13EC7A707}" srcId="{2343225A-605B-4C99-A7C6-00EF4EAED16A}" destId="{FC135925-C679-4A7A-87E2-B6E5DFCD2024}" srcOrd="0" destOrd="0" parTransId="{12CEDE0A-FF54-4449-9641-A4970632D158}" sibTransId="{3C40570A-D463-4F4C-B212-BEE76B773E21}"/>
    <dgm:cxn modelId="{4E053A9A-6AA4-4746-A11F-49AA6D2D3017}" type="presOf" srcId="{2C16C9AA-8414-460D-BF24-986E6F428835}" destId="{D498BE1A-C987-4539-88A9-6547E4A917FA}" srcOrd="0" destOrd="0" presId="urn:microsoft.com/office/officeart/2018/2/layout/IconVerticalSolidList"/>
    <dgm:cxn modelId="{26F049BC-1D6A-460C-A626-AAF6C5E52AB6}" type="presOf" srcId="{2343225A-605B-4C99-A7C6-00EF4EAED16A}" destId="{D89A53F3-31B2-46AE-BCAA-094F0CF6DF53}" srcOrd="0" destOrd="0" presId="urn:microsoft.com/office/officeart/2018/2/layout/IconVerticalSolidList"/>
    <dgm:cxn modelId="{2E2104C2-6098-4264-9B63-852D4DC3595A}" srcId="{2343225A-605B-4C99-A7C6-00EF4EAED16A}" destId="{2C16C9AA-8414-460D-BF24-986E6F428835}" srcOrd="3" destOrd="0" parTransId="{B01E0794-FE4F-486F-8B2F-1985D689F13B}" sibTransId="{3F81FC28-CC6E-46FA-A572-FFBB1BE99A35}"/>
    <dgm:cxn modelId="{A8F7E2E3-F386-4365-BB3E-95AD8F29CA54}" type="presOf" srcId="{D79C1715-966A-472C-BAD7-E890B58FB8DB}" destId="{E2F55F21-9D89-4E0F-ABA7-CE468B179C99}" srcOrd="0" destOrd="0" presId="urn:microsoft.com/office/officeart/2018/2/layout/IconVerticalSolidList"/>
    <dgm:cxn modelId="{B9FBB4EE-3C2D-4B22-A146-5D525566BDC3}" type="presOf" srcId="{41ABF921-8EEA-479C-A176-927D37BB7FA2}" destId="{0C4E52B7-B8AC-4E90-8066-A648D513EFCD}" srcOrd="0" destOrd="0" presId="urn:microsoft.com/office/officeart/2018/2/layout/IconVerticalSolidList"/>
    <dgm:cxn modelId="{3663544C-BB65-4147-8E42-DA9BF685E071}" type="presParOf" srcId="{D89A53F3-31B2-46AE-BCAA-094F0CF6DF53}" destId="{F5583821-98DD-46BB-8EDC-A0D3319BFAB8}" srcOrd="0" destOrd="0" presId="urn:microsoft.com/office/officeart/2018/2/layout/IconVerticalSolidList"/>
    <dgm:cxn modelId="{190E8034-A716-4540-8235-6236306D0274}" type="presParOf" srcId="{F5583821-98DD-46BB-8EDC-A0D3319BFAB8}" destId="{6953D377-9C93-4E3E-A9A7-21B803534675}" srcOrd="0" destOrd="0" presId="urn:microsoft.com/office/officeart/2018/2/layout/IconVerticalSolidList"/>
    <dgm:cxn modelId="{483714A6-530B-4854-B786-119A00273AC4}" type="presParOf" srcId="{F5583821-98DD-46BB-8EDC-A0D3319BFAB8}" destId="{F0696396-7550-4E1F-BFD8-604374D81DE8}" srcOrd="1" destOrd="0" presId="urn:microsoft.com/office/officeart/2018/2/layout/IconVerticalSolidList"/>
    <dgm:cxn modelId="{ACBCE104-3EDA-4BC5-B309-5F221574C398}" type="presParOf" srcId="{F5583821-98DD-46BB-8EDC-A0D3319BFAB8}" destId="{9EDD8454-976C-4410-BA4E-3CC65C52DE49}" srcOrd="2" destOrd="0" presId="urn:microsoft.com/office/officeart/2018/2/layout/IconVerticalSolidList"/>
    <dgm:cxn modelId="{E3A2DA2E-C8F9-45D7-8FBB-66AFF96F0F20}" type="presParOf" srcId="{F5583821-98DD-46BB-8EDC-A0D3319BFAB8}" destId="{E319356F-4480-45C0-B323-F3B39EF24DFF}" srcOrd="3" destOrd="0" presId="urn:microsoft.com/office/officeart/2018/2/layout/IconVerticalSolidList"/>
    <dgm:cxn modelId="{BCD0CD2A-AC81-4869-BDAC-172E4CF7D4A2}" type="presParOf" srcId="{D89A53F3-31B2-46AE-BCAA-094F0CF6DF53}" destId="{1D2DBB66-002F-41FA-9CEA-7E4E3DF290C5}" srcOrd="1" destOrd="0" presId="urn:microsoft.com/office/officeart/2018/2/layout/IconVerticalSolidList"/>
    <dgm:cxn modelId="{7268A033-E910-4C4A-807D-7E32BDE92178}" type="presParOf" srcId="{D89A53F3-31B2-46AE-BCAA-094F0CF6DF53}" destId="{DFE606AA-6B7E-4A6A-B30D-E289B7067D92}" srcOrd="2" destOrd="0" presId="urn:microsoft.com/office/officeart/2018/2/layout/IconVerticalSolidList"/>
    <dgm:cxn modelId="{6835B7B4-F3A7-419B-B41D-9433DDF5EBFF}" type="presParOf" srcId="{DFE606AA-6B7E-4A6A-B30D-E289B7067D92}" destId="{17894ACD-95B8-44AA-BF1C-4D73C6101953}" srcOrd="0" destOrd="0" presId="urn:microsoft.com/office/officeart/2018/2/layout/IconVerticalSolidList"/>
    <dgm:cxn modelId="{FFD0773A-C3A3-42C5-BE69-20E327DC16D7}" type="presParOf" srcId="{DFE606AA-6B7E-4A6A-B30D-E289B7067D92}" destId="{08C1C43C-63CC-4381-AD8E-2903F479CFE3}" srcOrd="1" destOrd="0" presId="urn:microsoft.com/office/officeart/2018/2/layout/IconVerticalSolidList"/>
    <dgm:cxn modelId="{1F504CCD-422B-476D-810E-975AC0A219EB}" type="presParOf" srcId="{DFE606AA-6B7E-4A6A-B30D-E289B7067D92}" destId="{F1C83458-528E-4168-B520-EC45EB454102}" srcOrd="2" destOrd="0" presId="urn:microsoft.com/office/officeart/2018/2/layout/IconVerticalSolidList"/>
    <dgm:cxn modelId="{63A1E84D-EFDB-497F-BEEC-25105DD1DABA}" type="presParOf" srcId="{DFE606AA-6B7E-4A6A-B30D-E289B7067D92}" destId="{0C4E52B7-B8AC-4E90-8066-A648D513EFCD}" srcOrd="3" destOrd="0" presId="urn:microsoft.com/office/officeart/2018/2/layout/IconVerticalSolidList"/>
    <dgm:cxn modelId="{E16F63B0-4BDD-4481-8E61-E40D06511F3D}" type="presParOf" srcId="{D89A53F3-31B2-46AE-BCAA-094F0CF6DF53}" destId="{237742D7-7F73-44D0-91EB-140A5EB74734}" srcOrd="3" destOrd="0" presId="urn:microsoft.com/office/officeart/2018/2/layout/IconVerticalSolidList"/>
    <dgm:cxn modelId="{65FA9EEB-FC1F-4A6A-979C-F64E3E067B87}" type="presParOf" srcId="{D89A53F3-31B2-46AE-BCAA-094F0CF6DF53}" destId="{5C2A0673-43A9-494C-BA12-3043087E7208}" srcOrd="4" destOrd="0" presId="urn:microsoft.com/office/officeart/2018/2/layout/IconVerticalSolidList"/>
    <dgm:cxn modelId="{07C9DEF9-27E8-4F4E-BDB4-49E6FD82686A}" type="presParOf" srcId="{5C2A0673-43A9-494C-BA12-3043087E7208}" destId="{B6B8B449-F32D-47B4-A2EB-A2C1FADBAE10}" srcOrd="0" destOrd="0" presId="urn:microsoft.com/office/officeart/2018/2/layout/IconVerticalSolidList"/>
    <dgm:cxn modelId="{2054806E-F673-470E-A547-F484C38AADDE}" type="presParOf" srcId="{5C2A0673-43A9-494C-BA12-3043087E7208}" destId="{81A97D4E-F310-4201-8131-D0EB53F016E9}" srcOrd="1" destOrd="0" presId="urn:microsoft.com/office/officeart/2018/2/layout/IconVerticalSolidList"/>
    <dgm:cxn modelId="{2EB9740D-3A7A-4CC3-B3AB-7DE0661C3527}" type="presParOf" srcId="{5C2A0673-43A9-494C-BA12-3043087E7208}" destId="{5FC4473C-EE06-45AC-AE70-3E50EB1F2490}" srcOrd="2" destOrd="0" presId="urn:microsoft.com/office/officeart/2018/2/layout/IconVerticalSolidList"/>
    <dgm:cxn modelId="{9A3A84FB-A8B9-435E-B4A9-030DC0136123}" type="presParOf" srcId="{5C2A0673-43A9-494C-BA12-3043087E7208}" destId="{E2F55F21-9D89-4E0F-ABA7-CE468B179C99}" srcOrd="3" destOrd="0" presId="urn:microsoft.com/office/officeart/2018/2/layout/IconVerticalSolidList"/>
    <dgm:cxn modelId="{C530C993-64B6-4C7E-B785-3B22D42BEDC7}" type="presParOf" srcId="{D89A53F3-31B2-46AE-BCAA-094F0CF6DF53}" destId="{991F49F1-51B0-4E01-9A3F-3BB078593D48}" srcOrd="5" destOrd="0" presId="urn:microsoft.com/office/officeart/2018/2/layout/IconVerticalSolidList"/>
    <dgm:cxn modelId="{4F639B34-3CC3-4877-B472-85394F4A19DF}" type="presParOf" srcId="{D89A53F3-31B2-46AE-BCAA-094F0CF6DF53}" destId="{66D95FA6-42D2-4F49-BEBF-2A5F80A8C2EB}" srcOrd="6" destOrd="0" presId="urn:microsoft.com/office/officeart/2018/2/layout/IconVerticalSolidList"/>
    <dgm:cxn modelId="{86ECD016-74A4-4A7F-A325-9E78264BAC96}" type="presParOf" srcId="{66D95FA6-42D2-4F49-BEBF-2A5F80A8C2EB}" destId="{F29721C9-2F3C-4FC1-8C7E-7FB463A511DF}" srcOrd="0" destOrd="0" presId="urn:microsoft.com/office/officeart/2018/2/layout/IconVerticalSolidList"/>
    <dgm:cxn modelId="{CDB01DC8-BCB2-411D-BF0D-3B61E92E96FD}" type="presParOf" srcId="{66D95FA6-42D2-4F49-BEBF-2A5F80A8C2EB}" destId="{35AA4A38-A9B6-4FC6-9BB4-311215FBAFD9}" srcOrd="1" destOrd="0" presId="urn:microsoft.com/office/officeart/2018/2/layout/IconVerticalSolidList"/>
    <dgm:cxn modelId="{C16FA6B0-4E06-4228-B3C3-1B82DF00F6B7}" type="presParOf" srcId="{66D95FA6-42D2-4F49-BEBF-2A5F80A8C2EB}" destId="{8B22253B-4FF3-455D-B644-6E86FA49CA0E}" srcOrd="2" destOrd="0" presId="urn:microsoft.com/office/officeart/2018/2/layout/IconVerticalSolidList"/>
    <dgm:cxn modelId="{828B47BD-9A54-4B81-A481-C5D3EEE6E3A0}" type="presParOf" srcId="{66D95FA6-42D2-4F49-BEBF-2A5F80A8C2EB}" destId="{D498BE1A-C987-4539-88A9-6547E4A917F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5768A4-6384-4243-BF89-F76C1DB9B746}"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751F5DF0-97AA-446D-95B0-94F816C1A624}">
      <dgm:prSet/>
      <dgm:spPr/>
      <dgm:t>
        <a:bodyPr/>
        <a:lstStyle/>
        <a:p>
          <a:r>
            <a:rPr lang="es-MX" dirty="0"/>
            <a:t>Estar al día en cuanto a conceptos y términos que se producen tanto a nivel nacional como internacional.</a:t>
          </a:r>
          <a:endParaRPr lang="en-US" dirty="0"/>
        </a:p>
      </dgm:t>
    </dgm:pt>
    <dgm:pt modelId="{B6E18EC5-DA9B-45A1-94E8-B84E15C6ADEF}" type="parTrans" cxnId="{FCE8F3B4-00E5-4D36-827E-D813DB0C9CA3}">
      <dgm:prSet/>
      <dgm:spPr/>
      <dgm:t>
        <a:bodyPr/>
        <a:lstStyle/>
        <a:p>
          <a:endParaRPr lang="en-US"/>
        </a:p>
      </dgm:t>
    </dgm:pt>
    <dgm:pt modelId="{2993A6DE-D1BA-48CB-85D0-602D63EAC4FF}" type="sibTrans" cxnId="{FCE8F3B4-00E5-4D36-827E-D813DB0C9CA3}">
      <dgm:prSet/>
      <dgm:spPr/>
      <dgm:t>
        <a:bodyPr/>
        <a:lstStyle/>
        <a:p>
          <a:endParaRPr lang="en-US"/>
        </a:p>
      </dgm:t>
    </dgm:pt>
    <dgm:pt modelId="{C0C1697A-D12A-415D-B300-64C83BF5BBC7}">
      <dgm:prSet/>
      <dgm:spPr/>
      <dgm:t>
        <a:bodyPr/>
        <a:lstStyle/>
        <a:p>
          <a:r>
            <a:rPr lang="es-MX" dirty="0"/>
            <a:t>Sistemas de gestión de documentos de archivo</a:t>
          </a:r>
          <a:endParaRPr lang="en-US" dirty="0"/>
        </a:p>
      </dgm:t>
    </dgm:pt>
    <dgm:pt modelId="{8BCEDC4F-6DEF-4EB1-8C18-A4019223F113}" type="parTrans" cxnId="{FB129DCB-06DE-40DE-AF22-70DB5663F5D3}">
      <dgm:prSet/>
      <dgm:spPr/>
      <dgm:t>
        <a:bodyPr/>
        <a:lstStyle/>
        <a:p>
          <a:endParaRPr lang="en-US"/>
        </a:p>
      </dgm:t>
    </dgm:pt>
    <dgm:pt modelId="{AC3FD249-C61E-401C-A154-4C50D19B5ABA}" type="sibTrans" cxnId="{FB129DCB-06DE-40DE-AF22-70DB5663F5D3}">
      <dgm:prSet/>
      <dgm:spPr/>
      <dgm:t>
        <a:bodyPr/>
        <a:lstStyle/>
        <a:p>
          <a:endParaRPr lang="en-US"/>
        </a:p>
      </dgm:t>
    </dgm:pt>
    <dgm:pt modelId="{7B283BD4-A98A-48E0-B637-4E2BA5CBBE6B}">
      <dgm:prSet/>
      <dgm:spPr/>
      <dgm:t>
        <a:bodyPr/>
        <a:lstStyle/>
        <a:p>
          <a:r>
            <a:rPr lang="es-MX" dirty="0"/>
            <a:t>Visiones sobre la valoración</a:t>
          </a:r>
          <a:endParaRPr lang="en-US" dirty="0"/>
        </a:p>
      </dgm:t>
    </dgm:pt>
    <dgm:pt modelId="{4307FDFF-EC13-4A8A-9C6F-E547BABEB21E}" type="parTrans" cxnId="{5A9A2FCF-2F24-4325-9B7E-55F0BC44771E}">
      <dgm:prSet/>
      <dgm:spPr/>
      <dgm:t>
        <a:bodyPr/>
        <a:lstStyle/>
        <a:p>
          <a:endParaRPr lang="en-US"/>
        </a:p>
      </dgm:t>
    </dgm:pt>
    <dgm:pt modelId="{6C82A863-E046-48F2-BF2B-0E153234C084}" type="sibTrans" cxnId="{5A9A2FCF-2F24-4325-9B7E-55F0BC44771E}">
      <dgm:prSet/>
      <dgm:spPr/>
      <dgm:t>
        <a:bodyPr/>
        <a:lstStyle/>
        <a:p>
          <a:endParaRPr lang="en-US"/>
        </a:p>
      </dgm:t>
    </dgm:pt>
    <dgm:pt modelId="{AD1AEC4D-6EAF-49DB-A016-D7E306EDEBF3}">
      <dgm:prSet/>
      <dgm:spPr/>
      <dgm:t>
        <a:bodyPr/>
        <a:lstStyle/>
        <a:p>
          <a:r>
            <a:rPr lang="es-MX" dirty="0"/>
            <a:t>Teorías postmodernistas</a:t>
          </a:r>
          <a:endParaRPr lang="en-US" dirty="0"/>
        </a:p>
      </dgm:t>
    </dgm:pt>
    <dgm:pt modelId="{2461B22D-9F8F-4D29-89FB-83A00AF4D99B}" type="parTrans" cxnId="{E24B9F6A-F6A2-45D4-BC19-F429F5B21AE9}">
      <dgm:prSet/>
      <dgm:spPr/>
      <dgm:t>
        <a:bodyPr/>
        <a:lstStyle/>
        <a:p>
          <a:endParaRPr lang="en-US"/>
        </a:p>
      </dgm:t>
    </dgm:pt>
    <dgm:pt modelId="{BE688A83-C2F0-47AC-AA6B-ECB1369BE427}" type="sibTrans" cxnId="{E24B9F6A-F6A2-45D4-BC19-F429F5B21AE9}">
      <dgm:prSet/>
      <dgm:spPr/>
      <dgm:t>
        <a:bodyPr/>
        <a:lstStyle/>
        <a:p>
          <a:endParaRPr lang="en-US"/>
        </a:p>
      </dgm:t>
    </dgm:pt>
    <dgm:pt modelId="{40415F95-5F86-42EB-9B3B-0326B6EE82C5}">
      <dgm:prSet/>
      <dgm:spPr/>
      <dgm:t>
        <a:bodyPr/>
        <a:lstStyle/>
        <a:p>
          <a:r>
            <a:rPr lang="es-MX"/>
            <a:t>Modelos conceptuales de descripción archivística</a:t>
          </a:r>
          <a:endParaRPr lang="en-US"/>
        </a:p>
      </dgm:t>
    </dgm:pt>
    <dgm:pt modelId="{2E0D31D9-AA58-495E-9FEC-42542CD65736}" type="parTrans" cxnId="{61E5F7CA-0AC6-42BA-8688-CF654385A0AD}">
      <dgm:prSet/>
      <dgm:spPr/>
      <dgm:t>
        <a:bodyPr/>
        <a:lstStyle/>
        <a:p>
          <a:endParaRPr lang="en-US"/>
        </a:p>
      </dgm:t>
    </dgm:pt>
    <dgm:pt modelId="{7F59DEA6-0056-4301-93EF-2C67B216C7AD}" type="sibTrans" cxnId="{61E5F7CA-0AC6-42BA-8688-CF654385A0AD}">
      <dgm:prSet/>
      <dgm:spPr/>
      <dgm:t>
        <a:bodyPr/>
        <a:lstStyle/>
        <a:p>
          <a:endParaRPr lang="en-US"/>
        </a:p>
      </dgm:t>
    </dgm:pt>
    <dgm:pt modelId="{C026CFA1-5564-4BDC-94B1-E2EECB2FE4A9}">
      <dgm:prSet/>
      <dgm:spPr/>
      <dgm:t>
        <a:bodyPr/>
        <a:lstStyle/>
        <a:p>
          <a:r>
            <a:rPr lang="es-MX" dirty="0"/>
            <a:t>Los contextos del documento archivístico </a:t>
          </a:r>
          <a:endParaRPr lang="en-US" dirty="0"/>
        </a:p>
      </dgm:t>
    </dgm:pt>
    <dgm:pt modelId="{6FD52907-0597-45B2-A210-407E62031868}" type="parTrans" cxnId="{242F0AA6-6184-4714-939F-0521C234D349}">
      <dgm:prSet/>
      <dgm:spPr/>
      <dgm:t>
        <a:bodyPr/>
        <a:lstStyle/>
        <a:p>
          <a:endParaRPr lang="en-US"/>
        </a:p>
      </dgm:t>
    </dgm:pt>
    <dgm:pt modelId="{88FE9C98-5899-44B3-BAE3-FD4FAF455B13}" type="sibTrans" cxnId="{242F0AA6-6184-4714-939F-0521C234D349}">
      <dgm:prSet/>
      <dgm:spPr/>
      <dgm:t>
        <a:bodyPr/>
        <a:lstStyle/>
        <a:p>
          <a:endParaRPr lang="en-US"/>
        </a:p>
      </dgm:t>
    </dgm:pt>
    <dgm:pt modelId="{B398184D-2A34-49F9-AA45-A6E145E8FB2D}" type="pres">
      <dgm:prSet presAssocID="{515768A4-6384-4243-BF89-F76C1DB9B746}" presName="vert0" presStyleCnt="0">
        <dgm:presLayoutVars>
          <dgm:dir/>
          <dgm:animOne val="branch"/>
          <dgm:animLvl val="lvl"/>
        </dgm:presLayoutVars>
      </dgm:prSet>
      <dgm:spPr/>
    </dgm:pt>
    <dgm:pt modelId="{2536F386-3DDC-4BC1-9DF4-5DE8E75B38AA}" type="pres">
      <dgm:prSet presAssocID="{751F5DF0-97AA-446D-95B0-94F816C1A624}" presName="thickLine" presStyleLbl="alignNode1" presStyleIdx="0" presStyleCnt="1"/>
      <dgm:spPr/>
    </dgm:pt>
    <dgm:pt modelId="{85890C91-93D9-4CC8-A9E4-C0B96A720B59}" type="pres">
      <dgm:prSet presAssocID="{751F5DF0-97AA-446D-95B0-94F816C1A624}" presName="horz1" presStyleCnt="0"/>
      <dgm:spPr/>
    </dgm:pt>
    <dgm:pt modelId="{B0365EAC-321B-4C96-B0EE-2998D8A2CBFF}" type="pres">
      <dgm:prSet presAssocID="{751F5DF0-97AA-446D-95B0-94F816C1A624}" presName="tx1" presStyleLbl="revTx" presStyleIdx="0" presStyleCnt="6"/>
      <dgm:spPr/>
    </dgm:pt>
    <dgm:pt modelId="{1051DC63-F45F-4F6D-A9F7-C68D696EF6A3}" type="pres">
      <dgm:prSet presAssocID="{751F5DF0-97AA-446D-95B0-94F816C1A624}" presName="vert1" presStyleCnt="0"/>
      <dgm:spPr/>
    </dgm:pt>
    <dgm:pt modelId="{7C7C81FB-4F8F-497B-9170-4E2A252CDC32}" type="pres">
      <dgm:prSet presAssocID="{C0C1697A-D12A-415D-B300-64C83BF5BBC7}" presName="vertSpace2a" presStyleCnt="0"/>
      <dgm:spPr/>
    </dgm:pt>
    <dgm:pt modelId="{9E316D6E-7742-480E-A984-EBEE61FBAAD5}" type="pres">
      <dgm:prSet presAssocID="{C0C1697A-D12A-415D-B300-64C83BF5BBC7}" presName="horz2" presStyleCnt="0"/>
      <dgm:spPr/>
    </dgm:pt>
    <dgm:pt modelId="{E2179654-9FBD-4A86-BC2D-026C99B945AE}" type="pres">
      <dgm:prSet presAssocID="{C0C1697A-D12A-415D-B300-64C83BF5BBC7}" presName="horzSpace2" presStyleCnt="0"/>
      <dgm:spPr/>
    </dgm:pt>
    <dgm:pt modelId="{E302DDAD-DA19-47F4-82D3-B820E189BF21}" type="pres">
      <dgm:prSet presAssocID="{C0C1697A-D12A-415D-B300-64C83BF5BBC7}" presName="tx2" presStyleLbl="revTx" presStyleIdx="1" presStyleCnt="6"/>
      <dgm:spPr/>
    </dgm:pt>
    <dgm:pt modelId="{C8786CD9-A5F9-4499-BF4B-97A95D1697D3}" type="pres">
      <dgm:prSet presAssocID="{C0C1697A-D12A-415D-B300-64C83BF5BBC7}" presName="vert2" presStyleCnt="0"/>
      <dgm:spPr/>
    </dgm:pt>
    <dgm:pt modelId="{3A89EFBB-A1EA-475B-8933-1C908A767D93}" type="pres">
      <dgm:prSet presAssocID="{C0C1697A-D12A-415D-B300-64C83BF5BBC7}" presName="thinLine2b" presStyleLbl="callout" presStyleIdx="0" presStyleCnt="5"/>
      <dgm:spPr/>
    </dgm:pt>
    <dgm:pt modelId="{7815CEAF-FE23-476A-B497-CED266D6C936}" type="pres">
      <dgm:prSet presAssocID="{C0C1697A-D12A-415D-B300-64C83BF5BBC7}" presName="vertSpace2b" presStyleCnt="0"/>
      <dgm:spPr/>
    </dgm:pt>
    <dgm:pt modelId="{C46E111B-FFF2-453E-98DF-8F5B4481EE25}" type="pres">
      <dgm:prSet presAssocID="{7B283BD4-A98A-48E0-B637-4E2BA5CBBE6B}" presName="horz2" presStyleCnt="0"/>
      <dgm:spPr/>
    </dgm:pt>
    <dgm:pt modelId="{62D30CA9-91C9-4935-BFF4-0494D99AEA1E}" type="pres">
      <dgm:prSet presAssocID="{7B283BD4-A98A-48E0-B637-4E2BA5CBBE6B}" presName="horzSpace2" presStyleCnt="0"/>
      <dgm:spPr/>
    </dgm:pt>
    <dgm:pt modelId="{52A47507-4E1E-4B9A-B12E-C772680E714E}" type="pres">
      <dgm:prSet presAssocID="{7B283BD4-A98A-48E0-B637-4E2BA5CBBE6B}" presName="tx2" presStyleLbl="revTx" presStyleIdx="2" presStyleCnt="6"/>
      <dgm:spPr/>
    </dgm:pt>
    <dgm:pt modelId="{0208FACA-4DDD-4B42-A92B-8A91D8705050}" type="pres">
      <dgm:prSet presAssocID="{7B283BD4-A98A-48E0-B637-4E2BA5CBBE6B}" presName="vert2" presStyleCnt="0"/>
      <dgm:spPr/>
    </dgm:pt>
    <dgm:pt modelId="{BF096D55-7822-4696-B44B-47932F139572}" type="pres">
      <dgm:prSet presAssocID="{7B283BD4-A98A-48E0-B637-4E2BA5CBBE6B}" presName="thinLine2b" presStyleLbl="callout" presStyleIdx="1" presStyleCnt="5"/>
      <dgm:spPr/>
    </dgm:pt>
    <dgm:pt modelId="{7A7EFAF8-7625-4104-A278-D23B29D39132}" type="pres">
      <dgm:prSet presAssocID="{7B283BD4-A98A-48E0-B637-4E2BA5CBBE6B}" presName="vertSpace2b" presStyleCnt="0"/>
      <dgm:spPr/>
    </dgm:pt>
    <dgm:pt modelId="{753E0AD7-9237-49E2-BECE-99B2DE60077A}" type="pres">
      <dgm:prSet presAssocID="{AD1AEC4D-6EAF-49DB-A016-D7E306EDEBF3}" presName="horz2" presStyleCnt="0"/>
      <dgm:spPr/>
    </dgm:pt>
    <dgm:pt modelId="{61E9DDD8-3DEB-41D6-9603-BEE4E4531E5D}" type="pres">
      <dgm:prSet presAssocID="{AD1AEC4D-6EAF-49DB-A016-D7E306EDEBF3}" presName="horzSpace2" presStyleCnt="0"/>
      <dgm:spPr/>
    </dgm:pt>
    <dgm:pt modelId="{0213EE14-EF39-4E3A-A769-1DEF364169AE}" type="pres">
      <dgm:prSet presAssocID="{AD1AEC4D-6EAF-49DB-A016-D7E306EDEBF3}" presName="tx2" presStyleLbl="revTx" presStyleIdx="3" presStyleCnt="6"/>
      <dgm:spPr/>
    </dgm:pt>
    <dgm:pt modelId="{EE3938D1-BA8A-45B6-ABC9-C0F0F831C649}" type="pres">
      <dgm:prSet presAssocID="{AD1AEC4D-6EAF-49DB-A016-D7E306EDEBF3}" presName="vert2" presStyleCnt="0"/>
      <dgm:spPr/>
    </dgm:pt>
    <dgm:pt modelId="{E86CD9FD-061C-4CF6-B5A8-659A1EF9BA88}" type="pres">
      <dgm:prSet presAssocID="{AD1AEC4D-6EAF-49DB-A016-D7E306EDEBF3}" presName="thinLine2b" presStyleLbl="callout" presStyleIdx="2" presStyleCnt="5"/>
      <dgm:spPr/>
    </dgm:pt>
    <dgm:pt modelId="{395ECF05-7AEC-424D-ACF1-2643820F399D}" type="pres">
      <dgm:prSet presAssocID="{AD1AEC4D-6EAF-49DB-A016-D7E306EDEBF3}" presName="vertSpace2b" presStyleCnt="0"/>
      <dgm:spPr/>
    </dgm:pt>
    <dgm:pt modelId="{1E3AF614-8AA8-416E-9091-BA514DFFF297}" type="pres">
      <dgm:prSet presAssocID="{40415F95-5F86-42EB-9B3B-0326B6EE82C5}" presName="horz2" presStyleCnt="0"/>
      <dgm:spPr/>
    </dgm:pt>
    <dgm:pt modelId="{EA411D28-09F4-4B95-804B-15C5DC765B71}" type="pres">
      <dgm:prSet presAssocID="{40415F95-5F86-42EB-9B3B-0326B6EE82C5}" presName="horzSpace2" presStyleCnt="0"/>
      <dgm:spPr/>
    </dgm:pt>
    <dgm:pt modelId="{4555FD00-13D0-43D0-B981-772D9F984236}" type="pres">
      <dgm:prSet presAssocID="{40415F95-5F86-42EB-9B3B-0326B6EE82C5}" presName="tx2" presStyleLbl="revTx" presStyleIdx="4" presStyleCnt="6"/>
      <dgm:spPr/>
    </dgm:pt>
    <dgm:pt modelId="{1EA1667C-9DC3-467B-8B22-6C8CF2D5411D}" type="pres">
      <dgm:prSet presAssocID="{40415F95-5F86-42EB-9B3B-0326B6EE82C5}" presName="vert2" presStyleCnt="0"/>
      <dgm:spPr/>
    </dgm:pt>
    <dgm:pt modelId="{E00D7A24-CD20-4DCE-AEF7-A71E86CBF373}" type="pres">
      <dgm:prSet presAssocID="{40415F95-5F86-42EB-9B3B-0326B6EE82C5}" presName="thinLine2b" presStyleLbl="callout" presStyleIdx="3" presStyleCnt="5"/>
      <dgm:spPr/>
    </dgm:pt>
    <dgm:pt modelId="{8BC08607-AC7F-454B-8DC9-D5A61D143C99}" type="pres">
      <dgm:prSet presAssocID="{40415F95-5F86-42EB-9B3B-0326B6EE82C5}" presName="vertSpace2b" presStyleCnt="0"/>
      <dgm:spPr/>
    </dgm:pt>
    <dgm:pt modelId="{50C7CA2A-E070-4287-9683-F85714961B70}" type="pres">
      <dgm:prSet presAssocID="{C026CFA1-5564-4BDC-94B1-E2EECB2FE4A9}" presName="horz2" presStyleCnt="0"/>
      <dgm:spPr/>
    </dgm:pt>
    <dgm:pt modelId="{05457632-2FF7-4613-B2A9-8A0291661901}" type="pres">
      <dgm:prSet presAssocID="{C026CFA1-5564-4BDC-94B1-E2EECB2FE4A9}" presName="horzSpace2" presStyleCnt="0"/>
      <dgm:spPr/>
    </dgm:pt>
    <dgm:pt modelId="{D14A801D-1BDF-4503-AE7F-74265501D035}" type="pres">
      <dgm:prSet presAssocID="{C026CFA1-5564-4BDC-94B1-E2EECB2FE4A9}" presName="tx2" presStyleLbl="revTx" presStyleIdx="5" presStyleCnt="6"/>
      <dgm:spPr/>
    </dgm:pt>
    <dgm:pt modelId="{F7826A4A-2321-44AC-89A1-87CA3807F9BF}" type="pres">
      <dgm:prSet presAssocID="{C026CFA1-5564-4BDC-94B1-E2EECB2FE4A9}" presName="vert2" presStyleCnt="0"/>
      <dgm:spPr/>
    </dgm:pt>
    <dgm:pt modelId="{88C65366-4BBE-4D7C-8245-7CF2F7A58B72}" type="pres">
      <dgm:prSet presAssocID="{C026CFA1-5564-4BDC-94B1-E2EECB2FE4A9}" presName="thinLine2b" presStyleLbl="callout" presStyleIdx="4" presStyleCnt="5"/>
      <dgm:spPr/>
    </dgm:pt>
    <dgm:pt modelId="{4B2A047D-6C09-4AD6-B7AB-1DE2C864CC3A}" type="pres">
      <dgm:prSet presAssocID="{C026CFA1-5564-4BDC-94B1-E2EECB2FE4A9}" presName="vertSpace2b" presStyleCnt="0"/>
      <dgm:spPr/>
    </dgm:pt>
  </dgm:ptLst>
  <dgm:cxnLst>
    <dgm:cxn modelId="{DE450C0F-1E91-453B-A53C-7EDF14E7D24D}" type="presOf" srcId="{40415F95-5F86-42EB-9B3B-0326B6EE82C5}" destId="{4555FD00-13D0-43D0-B981-772D9F984236}" srcOrd="0" destOrd="0" presId="urn:microsoft.com/office/officeart/2008/layout/LinedList"/>
    <dgm:cxn modelId="{66D88B17-CF8D-45D5-B968-9B8C5C47A150}" type="presOf" srcId="{C0C1697A-D12A-415D-B300-64C83BF5BBC7}" destId="{E302DDAD-DA19-47F4-82D3-B820E189BF21}" srcOrd="0" destOrd="0" presId="urn:microsoft.com/office/officeart/2008/layout/LinedList"/>
    <dgm:cxn modelId="{278ECC20-B5E6-403F-A047-B66032F6DE8C}" type="presOf" srcId="{C026CFA1-5564-4BDC-94B1-E2EECB2FE4A9}" destId="{D14A801D-1BDF-4503-AE7F-74265501D035}" srcOrd="0" destOrd="0" presId="urn:microsoft.com/office/officeart/2008/layout/LinedList"/>
    <dgm:cxn modelId="{9E678540-A7FC-404C-ABBC-3D16E1EE66DF}" type="presOf" srcId="{7B283BD4-A98A-48E0-B637-4E2BA5CBBE6B}" destId="{52A47507-4E1E-4B9A-B12E-C772680E714E}" srcOrd="0" destOrd="0" presId="urn:microsoft.com/office/officeart/2008/layout/LinedList"/>
    <dgm:cxn modelId="{E24B9F6A-F6A2-45D4-BC19-F429F5B21AE9}" srcId="{751F5DF0-97AA-446D-95B0-94F816C1A624}" destId="{AD1AEC4D-6EAF-49DB-A016-D7E306EDEBF3}" srcOrd="2" destOrd="0" parTransId="{2461B22D-9F8F-4D29-89FB-83A00AF4D99B}" sibTransId="{BE688A83-C2F0-47AC-AA6B-ECB1369BE427}"/>
    <dgm:cxn modelId="{58940B75-A095-4A85-90FD-A83A5AC601E7}" type="presOf" srcId="{AD1AEC4D-6EAF-49DB-A016-D7E306EDEBF3}" destId="{0213EE14-EF39-4E3A-A769-1DEF364169AE}" srcOrd="0" destOrd="0" presId="urn:microsoft.com/office/officeart/2008/layout/LinedList"/>
    <dgm:cxn modelId="{242F0AA6-6184-4714-939F-0521C234D349}" srcId="{751F5DF0-97AA-446D-95B0-94F816C1A624}" destId="{C026CFA1-5564-4BDC-94B1-E2EECB2FE4A9}" srcOrd="4" destOrd="0" parTransId="{6FD52907-0597-45B2-A210-407E62031868}" sibTransId="{88FE9C98-5899-44B3-BAE3-FD4FAF455B13}"/>
    <dgm:cxn modelId="{FCE8F3B4-00E5-4D36-827E-D813DB0C9CA3}" srcId="{515768A4-6384-4243-BF89-F76C1DB9B746}" destId="{751F5DF0-97AA-446D-95B0-94F816C1A624}" srcOrd="0" destOrd="0" parTransId="{B6E18EC5-DA9B-45A1-94E8-B84E15C6ADEF}" sibTransId="{2993A6DE-D1BA-48CB-85D0-602D63EAC4FF}"/>
    <dgm:cxn modelId="{61E5F7CA-0AC6-42BA-8688-CF654385A0AD}" srcId="{751F5DF0-97AA-446D-95B0-94F816C1A624}" destId="{40415F95-5F86-42EB-9B3B-0326B6EE82C5}" srcOrd="3" destOrd="0" parTransId="{2E0D31D9-AA58-495E-9FEC-42542CD65736}" sibTransId="{7F59DEA6-0056-4301-93EF-2C67B216C7AD}"/>
    <dgm:cxn modelId="{FB129DCB-06DE-40DE-AF22-70DB5663F5D3}" srcId="{751F5DF0-97AA-446D-95B0-94F816C1A624}" destId="{C0C1697A-D12A-415D-B300-64C83BF5BBC7}" srcOrd="0" destOrd="0" parTransId="{8BCEDC4F-6DEF-4EB1-8C18-A4019223F113}" sibTransId="{AC3FD249-C61E-401C-A154-4C50D19B5ABA}"/>
    <dgm:cxn modelId="{5A9A2FCF-2F24-4325-9B7E-55F0BC44771E}" srcId="{751F5DF0-97AA-446D-95B0-94F816C1A624}" destId="{7B283BD4-A98A-48E0-B637-4E2BA5CBBE6B}" srcOrd="1" destOrd="0" parTransId="{4307FDFF-EC13-4A8A-9C6F-E547BABEB21E}" sibTransId="{6C82A863-E046-48F2-BF2B-0E153234C084}"/>
    <dgm:cxn modelId="{E71DAEED-6F11-4AB5-97E7-F7AD3634BAD2}" type="presOf" srcId="{751F5DF0-97AA-446D-95B0-94F816C1A624}" destId="{B0365EAC-321B-4C96-B0EE-2998D8A2CBFF}" srcOrd="0" destOrd="0" presId="urn:microsoft.com/office/officeart/2008/layout/LinedList"/>
    <dgm:cxn modelId="{E51EBBF4-1836-4666-84EF-141AC93C1A67}" type="presOf" srcId="{515768A4-6384-4243-BF89-F76C1DB9B746}" destId="{B398184D-2A34-49F9-AA45-A6E145E8FB2D}" srcOrd="0" destOrd="0" presId="urn:microsoft.com/office/officeart/2008/layout/LinedList"/>
    <dgm:cxn modelId="{1D430395-3CF7-47CC-A870-3F8FBCBDA9EB}" type="presParOf" srcId="{B398184D-2A34-49F9-AA45-A6E145E8FB2D}" destId="{2536F386-3DDC-4BC1-9DF4-5DE8E75B38AA}" srcOrd="0" destOrd="0" presId="urn:microsoft.com/office/officeart/2008/layout/LinedList"/>
    <dgm:cxn modelId="{CB56390E-39FD-4FDF-9716-A8F8437F5F3F}" type="presParOf" srcId="{B398184D-2A34-49F9-AA45-A6E145E8FB2D}" destId="{85890C91-93D9-4CC8-A9E4-C0B96A720B59}" srcOrd="1" destOrd="0" presId="urn:microsoft.com/office/officeart/2008/layout/LinedList"/>
    <dgm:cxn modelId="{F0A0F563-2FED-4E0B-B445-FA69FC80C6A5}" type="presParOf" srcId="{85890C91-93D9-4CC8-A9E4-C0B96A720B59}" destId="{B0365EAC-321B-4C96-B0EE-2998D8A2CBFF}" srcOrd="0" destOrd="0" presId="urn:microsoft.com/office/officeart/2008/layout/LinedList"/>
    <dgm:cxn modelId="{43BB03F9-ACD6-4572-B371-8B11E556A65D}" type="presParOf" srcId="{85890C91-93D9-4CC8-A9E4-C0B96A720B59}" destId="{1051DC63-F45F-4F6D-A9F7-C68D696EF6A3}" srcOrd="1" destOrd="0" presId="urn:microsoft.com/office/officeart/2008/layout/LinedList"/>
    <dgm:cxn modelId="{DF4C0E81-0258-4BEC-B64B-41395488CB7A}" type="presParOf" srcId="{1051DC63-F45F-4F6D-A9F7-C68D696EF6A3}" destId="{7C7C81FB-4F8F-497B-9170-4E2A252CDC32}" srcOrd="0" destOrd="0" presId="urn:microsoft.com/office/officeart/2008/layout/LinedList"/>
    <dgm:cxn modelId="{0542386B-71A5-4C5B-971D-8C00BE130F88}" type="presParOf" srcId="{1051DC63-F45F-4F6D-A9F7-C68D696EF6A3}" destId="{9E316D6E-7742-480E-A984-EBEE61FBAAD5}" srcOrd="1" destOrd="0" presId="urn:microsoft.com/office/officeart/2008/layout/LinedList"/>
    <dgm:cxn modelId="{D94EF088-EF06-4B21-BB95-B029DAAB0E54}" type="presParOf" srcId="{9E316D6E-7742-480E-A984-EBEE61FBAAD5}" destId="{E2179654-9FBD-4A86-BC2D-026C99B945AE}" srcOrd="0" destOrd="0" presId="urn:microsoft.com/office/officeart/2008/layout/LinedList"/>
    <dgm:cxn modelId="{6554F47A-D1E2-42BE-A6F3-CD2A9ABEB483}" type="presParOf" srcId="{9E316D6E-7742-480E-A984-EBEE61FBAAD5}" destId="{E302DDAD-DA19-47F4-82D3-B820E189BF21}" srcOrd="1" destOrd="0" presId="urn:microsoft.com/office/officeart/2008/layout/LinedList"/>
    <dgm:cxn modelId="{EA6686BE-01FB-4526-B0A2-FCF13BC23FF2}" type="presParOf" srcId="{9E316D6E-7742-480E-A984-EBEE61FBAAD5}" destId="{C8786CD9-A5F9-4499-BF4B-97A95D1697D3}" srcOrd="2" destOrd="0" presId="urn:microsoft.com/office/officeart/2008/layout/LinedList"/>
    <dgm:cxn modelId="{5E128B4E-3A86-4564-BC8E-CE5B680AE8A2}" type="presParOf" srcId="{1051DC63-F45F-4F6D-A9F7-C68D696EF6A3}" destId="{3A89EFBB-A1EA-475B-8933-1C908A767D93}" srcOrd="2" destOrd="0" presId="urn:microsoft.com/office/officeart/2008/layout/LinedList"/>
    <dgm:cxn modelId="{9CA316E5-A958-4EA0-91B1-D95AC9443BC5}" type="presParOf" srcId="{1051DC63-F45F-4F6D-A9F7-C68D696EF6A3}" destId="{7815CEAF-FE23-476A-B497-CED266D6C936}" srcOrd="3" destOrd="0" presId="urn:microsoft.com/office/officeart/2008/layout/LinedList"/>
    <dgm:cxn modelId="{70A60F05-B318-4202-A2E3-FD3E9F4F66B4}" type="presParOf" srcId="{1051DC63-F45F-4F6D-A9F7-C68D696EF6A3}" destId="{C46E111B-FFF2-453E-98DF-8F5B4481EE25}" srcOrd="4" destOrd="0" presId="urn:microsoft.com/office/officeart/2008/layout/LinedList"/>
    <dgm:cxn modelId="{E11C5CF5-EFED-420F-A09E-3B1D95BA6A70}" type="presParOf" srcId="{C46E111B-FFF2-453E-98DF-8F5B4481EE25}" destId="{62D30CA9-91C9-4935-BFF4-0494D99AEA1E}" srcOrd="0" destOrd="0" presId="urn:microsoft.com/office/officeart/2008/layout/LinedList"/>
    <dgm:cxn modelId="{6A92D5AA-6BFB-404A-8A0A-CD7335B322FD}" type="presParOf" srcId="{C46E111B-FFF2-453E-98DF-8F5B4481EE25}" destId="{52A47507-4E1E-4B9A-B12E-C772680E714E}" srcOrd="1" destOrd="0" presId="urn:microsoft.com/office/officeart/2008/layout/LinedList"/>
    <dgm:cxn modelId="{BC92D3D6-7E46-4437-9F43-4F1C5335E33A}" type="presParOf" srcId="{C46E111B-FFF2-453E-98DF-8F5B4481EE25}" destId="{0208FACA-4DDD-4B42-A92B-8A91D8705050}" srcOrd="2" destOrd="0" presId="urn:microsoft.com/office/officeart/2008/layout/LinedList"/>
    <dgm:cxn modelId="{6A02B51D-E62C-44F3-B098-B537DE31F6E7}" type="presParOf" srcId="{1051DC63-F45F-4F6D-A9F7-C68D696EF6A3}" destId="{BF096D55-7822-4696-B44B-47932F139572}" srcOrd="5" destOrd="0" presId="urn:microsoft.com/office/officeart/2008/layout/LinedList"/>
    <dgm:cxn modelId="{81DDEF41-A99C-4BE9-A54B-9F2BB923951D}" type="presParOf" srcId="{1051DC63-F45F-4F6D-A9F7-C68D696EF6A3}" destId="{7A7EFAF8-7625-4104-A278-D23B29D39132}" srcOrd="6" destOrd="0" presId="urn:microsoft.com/office/officeart/2008/layout/LinedList"/>
    <dgm:cxn modelId="{9E6ABE74-9394-4A36-B5EC-2EE443C06820}" type="presParOf" srcId="{1051DC63-F45F-4F6D-A9F7-C68D696EF6A3}" destId="{753E0AD7-9237-49E2-BECE-99B2DE60077A}" srcOrd="7" destOrd="0" presId="urn:microsoft.com/office/officeart/2008/layout/LinedList"/>
    <dgm:cxn modelId="{712BCEB9-2B3F-49D9-AF58-9CA7D05C4ADD}" type="presParOf" srcId="{753E0AD7-9237-49E2-BECE-99B2DE60077A}" destId="{61E9DDD8-3DEB-41D6-9603-BEE4E4531E5D}" srcOrd="0" destOrd="0" presId="urn:microsoft.com/office/officeart/2008/layout/LinedList"/>
    <dgm:cxn modelId="{EAE4BCC1-6A18-4096-852D-B1217CA5E454}" type="presParOf" srcId="{753E0AD7-9237-49E2-BECE-99B2DE60077A}" destId="{0213EE14-EF39-4E3A-A769-1DEF364169AE}" srcOrd="1" destOrd="0" presId="urn:microsoft.com/office/officeart/2008/layout/LinedList"/>
    <dgm:cxn modelId="{B6FE1A87-54BD-4A1E-AC82-CBFE8F293678}" type="presParOf" srcId="{753E0AD7-9237-49E2-BECE-99B2DE60077A}" destId="{EE3938D1-BA8A-45B6-ABC9-C0F0F831C649}" srcOrd="2" destOrd="0" presId="urn:microsoft.com/office/officeart/2008/layout/LinedList"/>
    <dgm:cxn modelId="{613D4549-5470-49A6-AF30-9E6C8CEEEE03}" type="presParOf" srcId="{1051DC63-F45F-4F6D-A9F7-C68D696EF6A3}" destId="{E86CD9FD-061C-4CF6-B5A8-659A1EF9BA88}" srcOrd="8" destOrd="0" presId="urn:microsoft.com/office/officeart/2008/layout/LinedList"/>
    <dgm:cxn modelId="{0E78A7F7-FEC9-44DB-8E70-2CB974DF083B}" type="presParOf" srcId="{1051DC63-F45F-4F6D-A9F7-C68D696EF6A3}" destId="{395ECF05-7AEC-424D-ACF1-2643820F399D}" srcOrd="9" destOrd="0" presId="urn:microsoft.com/office/officeart/2008/layout/LinedList"/>
    <dgm:cxn modelId="{F5DAA641-3F98-45CD-B94A-D76314D0E618}" type="presParOf" srcId="{1051DC63-F45F-4F6D-A9F7-C68D696EF6A3}" destId="{1E3AF614-8AA8-416E-9091-BA514DFFF297}" srcOrd="10" destOrd="0" presId="urn:microsoft.com/office/officeart/2008/layout/LinedList"/>
    <dgm:cxn modelId="{14E3C7C6-BDB4-4ABD-A69D-B5E1247470F3}" type="presParOf" srcId="{1E3AF614-8AA8-416E-9091-BA514DFFF297}" destId="{EA411D28-09F4-4B95-804B-15C5DC765B71}" srcOrd="0" destOrd="0" presId="urn:microsoft.com/office/officeart/2008/layout/LinedList"/>
    <dgm:cxn modelId="{039C4C39-9B36-4FF1-ACB1-A6B16909FC4A}" type="presParOf" srcId="{1E3AF614-8AA8-416E-9091-BA514DFFF297}" destId="{4555FD00-13D0-43D0-B981-772D9F984236}" srcOrd="1" destOrd="0" presId="urn:microsoft.com/office/officeart/2008/layout/LinedList"/>
    <dgm:cxn modelId="{DCD7B564-21A4-4B41-8C7B-451330CFA3A9}" type="presParOf" srcId="{1E3AF614-8AA8-416E-9091-BA514DFFF297}" destId="{1EA1667C-9DC3-467B-8B22-6C8CF2D5411D}" srcOrd="2" destOrd="0" presId="urn:microsoft.com/office/officeart/2008/layout/LinedList"/>
    <dgm:cxn modelId="{88F259AB-0F84-405D-9B50-80262F1D34A9}" type="presParOf" srcId="{1051DC63-F45F-4F6D-A9F7-C68D696EF6A3}" destId="{E00D7A24-CD20-4DCE-AEF7-A71E86CBF373}" srcOrd="11" destOrd="0" presId="urn:microsoft.com/office/officeart/2008/layout/LinedList"/>
    <dgm:cxn modelId="{BE896A53-25FD-4A7B-82D9-C427012A6DA4}" type="presParOf" srcId="{1051DC63-F45F-4F6D-A9F7-C68D696EF6A3}" destId="{8BC08607-AC7F-454B-8DC9-D5A61D143C99}" srcOrd="12" destOrd="0" presId="urn:microsoft.com/office/officeart/2008/layout/LinedList"/>
    <dgm:cxn modelId="{EEE8B9C7-BD4D-478A-A29B-173DFFF65178}" type="presParOf" srcId="{1051DC63-F45F-4F6D-A9F7-C68D696EF6A3}" destId="{50C7CA2A-E070-4287-9683-F85714961B70}" srcOrd="13" destOrd="0" presId="urn:microsoft.com/office/officeart/2008/layout/LinedList"/>
    <dgm:cxn modelId="{D7C0F0F0-1236-4DDC-82E2-4CB727A07963}" type="presParOf" srcId="{50C7CA2A-E070-4287-9683-F85714961B70}" destId="{05457632-2FF7-4613-B2A9-8A0291661901}" srcOrd="0" destOrd="0" presId="urn:microsoft.com/office/officeart/2008/layout/LinedList"/>
    <dgm:cxn modelId="{9B2BF12B-2DC5-46DE-AA98-460F69C29C51}" type="presParOf" srcId="{50C7CA2A-E070-4287-9683-F85714961B70}" destId="{D14A801D-1BDF-4503-AE7F-74265501D035}" srcOrd="1" destOrd="0" presId="urn:microsoft.com/office/officeart/2008/layout/LinedList"/>
    <dgm:cxn modelId="{652C7056-A4CD-4515-8694-DB7C5F71ABC5}" type="presParOf" srcId="{50C7CA2A-E070-4287-9683-F85714961B70}" destId="{F7826A4A-2321-44AC-89A1-87CA3807F9BF}" srcOrd="2" destOrd="0" presId="urn:microsoft.com/office/officeart/2008/layout/LinedList"/>
    <dgm:cxn modelId="{39B7CF3A-E379-4077-9432-3A29953BAA6E}" type="presParOf" srcId="{1051DC63-F45F-4F6D-A9F7-C68D696EF6A3}" destId="{88C65366-4BBE-4D7C-8245-7CF2F7A58B72}" srcOrd="14" destOrd="0" presId="urn:microsoft.com/office/officeart/2008/layout/LinedList"/>
    <dgm:cxn modelId="{5EC5B126-B7E7-434A-9F5A-3D55F0225A45}" type="presParOf" srcId="{1051DC63-F45F-4F6D-A9F7-C68D696EF6A3}" destId="{4B2A047D-6C09-4AD6-B7AB-1DE2C864CC3A}"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649219-440D-432B-BE71-E0EB3FDFF256}"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DFF3F18-8F9A-46A4-B22D-0A5142D9215A}">
      <dgm:prSet/>
      <dgm:spPr/>
      <dgm:t>
        <a:bodyPr/>
        <a:lstStyle/>
        <a:p>
          <a:r>
            <a:rPr lang="es-MX" dirty="0">
              <a:latin typeface="+mn-lt"/>
            </a:rPr>
            <a:t>Incorporar los temas de tecnología a la archivística (</a:t>
          </a:r>
          <a:r>
            <a:rPr lang="es-MX" dirty="0">
              <a:effectLst/>
              <a:latin typeface="+mn-lt"/>
              <a:ea typeface="Calibri" panose="020F0502020204030204" pitchFamily="34" charset="0"/>
            </a:rPr>
            <a:t>preservación a largo plazo, </a:t>
          </a:r>
          <a:r>
            <a:rPr lang="es-MX" i="1" dirty="0" err="1">
              <a:effectLst/>
              <a:latin typeface="+mn-lt"/>
              <a:ea typeface="Calibri" panose="020F0502020204030204" pitchFamily="34" charset="0"/>
            </a:rPr>
            <a:t>cloud</a:t>
          </a:r>
          <a:r>
            <a:rPr lang="es-MX" i="1" dirty="0">
              <a:effectLst/>
              <a:latin typeface="+mn-lt"/>
              <a:ea typeface="Calibri" panose="020F0502020204030204" pitchFamily="34" charset="0"/>
            </a:rPr>
            <a:t> </a:t>
          </a:r>
          <a:r>
            <a:rPr lang="es-MX" i="1" dirty="0" err="1">
              <a:effectLst/>
              <a:latin typeface="+mn-lt"/>
              <a:ea typeface="Calibri" panose="020F0502020204030204" pitchFamily="34" charset="0"/>
            </a:rPr>
            <a:t>computing</a:t>
          </a:r>
          <a:r>
            <a:rPr lang="es-MX" dirty="0">
              <a:effectLst/>
              <a:latin typeface="+mn-lt"/>
              <a:ea typeface="Calibri" panose="020F0502020204030204" pitchFamily="34" charset="0"/>
            </a:rPr>
            <a:t>, los archivos digitales dinámicos, los documentos electrónicos abiertos, los sistemas de metadatos, la utilización del </a:t>
          </a:r>
          <a:r>
            <a:rPr lang="es-MX" dirty="0" err="1">
              <a:effectLst/>
              <a:latin typeface="+mn-lt"/>
              <a:ea typeface="Calibri" panose="020F0502020204030204" pitchFamily="34" charset="0"/>
            </a:rPr>
            <a:t>blockchain</a:t>
          </a:r>
          <a:r>
            <a:rPr lang="es-MX" dirty="0">
              <a:effectLst/>
              <a:latin typeface="+mn-lt"/>
              <a:ea typeface="Calibri" panose="020F0502020204030204" pitchFamily="34" charset="0"/>
            </a:rPr>
            <a:t>, el gobierno electrónico,, etc.)</a:t>
          </a:r>
          <a:endParaRPr lang="en-US" dirty="0">
            <a:latin typeface="+mn-lt"/>
          </a:endParaRPr>
        </a:p>
      </dgm:t>
    </dgm:pt>
    <dgm:pt modelId="{2F71E6E4-08AD-46E0-AD1D-CAA44211B6D1}" type="parTrans" cxnId="{90B3963D-AF64-4BB4-9169-E7CE73BB1A51}">
      <dgm:prSet/>
      <dgm:spPr/>
      <dgm:t>
        <a:bodyPr/>
        <a:lstStyle/>
        <a:p>
          <a:endParaRPr lang="en-US"/>
        </a:p>
      </dgm:t>
    </dgm:pt>
    <dgm:pt modelId="{E7DE0919-6E75-4AE8-B9A3-F417D646D84E}" type="sibTrans" cxnId="{90B3963D-AF64-4BB4-9169-E7CE73BB1A51}">
      <dgm:prSet/>
      <dgm:spPr/>
      <dgm:t>
        <a:bodyPr/>
        <a:lstStyle/>
        <a:p>
          <a:endParaRPr lang="en-US"/>
        </a:p>
      </dgm:t>
    </dgm:pt>
    <dgm:pt modelId="{79BC1A7C-DF88-4FF2-94CD-1F29F656C042}">
      <dgm:prSet/>
      <dgm:spPr/>
      <dgm:t>
        <a:bodyPr/>
        <a:lstStyle/>
        <a:p>
          <a:r>
            <a:rPr lang="es-MX" dirty="0"/>
            <a:t>Aplicación de los principios fundamentales de la archivística al tratamiento de los documentos electrónicos.</a:t>
          </a:r>
          <a:endParaRPr lang="en-US" dirty="0"/>
        </a:p>
      </dgm:t>
    </dgm:pt>
    <dgm:pt modelId="{3403681F-3FE3-4459-97B5-3CF1D67352C6}" type="parTrans" cxnId="{8B5A0C21-2D69-4F4C-A0D2-99D088FEAE3A}">
      <dgm:prSet/>
      <dgm:spPr/>
      <dgm:t>
        <a:bodyPr/>
        <a:lstStyle/>
        <a:p>
          <a:endParaRPr lang="en-US"/>
        </a:p>
      </dgm:t>
    </dgm:pt>
    <dgm:pt modelId="{46D9AD76-B695-44F6-A5AC-7714DFC8ECF1}" type="sibTrans" cxnId="{8B5A0C21-2D69-4F4C-A0D2-99D088FEAE3A}">
      <dgm:prSet/>
      <dgm:spPr/>
      <dgm:t>
        <a:bodyPr/>
        <a:lstStyle/>
        <a:p>
          <a:endParaRPr lang="en-US"/>
        </a:p>
      </dgm:t>
    </dgm:pt>
    <dgm:pt modelId="{7B31033D-5240-4039-A471-D374DDE9CE21}">
      <dgm:prSet/>
      <dgm:spPr/>
      <dgm:t>
        <a:bodyPr/>
        <a:lstStyle/>
        <a:p>
          <a:r>
            <a:rPr lang="es-MX" dirty="0"/>
            <a:t>Sistema de Gestión de documentos electrónicos</a:t>
          </a:r>
          <a:endParaRPr lang="en-US" dirty="0"/>
        </a:p>
      </dgm:t>
    </dgm:pt>
    <dgm:pt modelId="{998DD817-0511-4E7D-95A6-65DAC2BEC851}" type="parTrans" cxnId="{C76701C5-6C1B-40FD-BE87-7864A998D159}">
      <dgm:prSet/>
      <dgm:spPr/>
      <dgm:t>
        <a:bodyPr/>
        <a:lstStyle/>
        <a:p>
          <a:endParaRPr lang="en-US"/>
        </a:p>
      </dgm:t>
    </dgm:pt>
    <dgm:pt modelId="{44FEB4C0-482D-40DD-929A-151D7E8B95AC}" type="sibTrans" cxnId="{C76701C5-6C1B-40FD-BE87-7864A998D159}">
      <dgm:prSet/>
      <dgm:spPr/>
      <dgm:t>
        <a:bodyPr/>
        <a:lstStyle/>
        <a:p>
          <a:endParaRPr lang="en-US"/>
        </a:p>
      </dgm:t>
    </dgm:pt>
    <dgm:pt modelId="{A45F2859-C986-487D-84B3-FBF93D78CBE5}" type="pres">
      <dgm:prSet presAssocID="{16649219-440D-432B-BE71-E0EB3FDFF256}" presName="vert0" presStyleCnt="0">
        <dgm:presLayoutVars>
          <dgm:dir/>
          <dgm:animOne val="branch"/>
          <dgm:animLvl val="lvl"/>
        </dgm:presLayoutVars>
      </dgm:prSet>
      <dgm:spPr/>
    </dgm:pt>
    <dgm:pt modelId="{0DB67766-1163-4132-BCEC-511A12D683DE}" type="pres">
      <dgm:prSet presAssocID="{CDFF3F18-8F9A-46A4-B22D-0A5142D9215A}" presName="thickLine" presStyleLbl="alignNode1" presStyleIdx="0" presStyleCnt="3"/>
      <dgm:spPr/>
    </dgm:pt>
    <dgm:pt modelId="{844DF8FB-F56C-4535-9138-D13B77049C3A}" type="pres">
      <dgm:prSet presAssocID="{CDFF3F18-8F9A-46A4-B22D-0A5142D9215A}" presName="horz1" presStyleCnt="0"/>
      <dgm:spPr/>
    </dgm:pt>
    <dgm:pt modelId="{F66C4144-C79D-4F4C-86B6-6EF5072360CF}" type="pres">
      <dgm:prSet presAssocID="{CDFF3F18-8F9A-46A4-B22D-0A5142D9215A}" presName="tx1" presStyleLbl="revTx" presStyleIdx="0" presStyleCnt="3"/>
      <dgm:spPr/>
    </dgm:pt>
    <dgm:pt modelId="{209DC818-43CF-46D3-8C94-F384B4496B7C}" type="pres">
      <dgm:prSet presAssocID="{CDFF3F18-8F9A-46A4-B22D-0A5142D9215A}" presName="vert1" presStyleCnt="0"/>
      <dgm:spPr/>
    </dgm:pt>
    <dgm:pt modelId="{E744A9B7-1905-4237-8FA3-36F565C1FAA7}" type="pres">
      <dgm:prSet presAssocID="{79BC1A7C-DF88-4FF2-94CD-1F29F656C042}" presName="thickLine" presStyleLbl="alignNode1" presStyleIdx="1" presStyleCnt="3"/>
      <dgm:spPr/>
    </dgm:pt>
    <dgm:pt modelId="{D3B4BD3A-6DA1-44BB-B5AE-6EAEB0F26434}" type="pres">
      <dgm:prSet presAssocID="{79BC1A7C-DF88-4FF2-94CD-1F29F656C042}" presName="horz1" presStyleCnt="0"/>
      <dgm:spPr/>
    </dgm:pt>
    <dgm:pt modelId="{D97B6559-9062-4084-B81D-C5BFD88147E2}" type="pres">
      <dgm:prSet presAssocID="{79BC1A7C-DF88-4FF2-94CD-1F29F656C042}" presName="tx1" presStyleLbl="revTx" presStyleIdx="1" presStyleCnt="3"/>
      <dgm:spPr/>
    </dgm:pt>
    <dgm:pt modelId="{8038FFCA-86FA-4F99-B0BD-88B8D2BA9AA1}" type="pres">
      <dgm:prSet presAssocID="{79BC1A7C-DF88-4FF2-94CD-1F29F656C042}" presName="vert1" presStyleCnt="0"/>
      <dgm:spPr/>
    </dgm:pt>
    <dgm:pt modelId="{2FF4F2C8-B7BD-4583-A0EE-47C7178526B3}" type="pres">
      <dgm:prSet presAssocID="{7B31033D-5240-4039-A471-D374DDE9CE21}" presName="thickLine" presStyleLbl="alignNode1" presStyleIdx="2" presStyleCnt="3"/>
      <dgm:spPr/>
    </dgm:pt>
    <dgm:pt modelId="{45B1B91B-A8C2-4EBC-A9A2-1A16B4A79C91}" type="pres">
      <dgm:prSet presAssocID="{7B31033D-5240-4039-A471-D374DDE9CE21}" presName="horz1" presStyleCnt="0"/>
      <dgm:spPr/>
    </dgm:pt>
    <dgm:pt modelId="{CFE0E168-9A7B-499A-B95B-2BBFBFD1F832}" type="pres">
      <dgm:prSet presAssocID="{7B31033D-5240-4039-A471-D374DDE9CE21}" presName="tx1" presStyleLbl="revTx" presStyleIdx="2" presStyleCnt="3"/>
      <dgm:spPr/>
    </dgm:pt>
    <dgm:pt modelId="{E589A8B7-A4D8-4D16-9348-6C394C69C517}" type="pres">
      <dgm:prSet presAssocID="{7B31033D-5240-4039-A471-D374DDE9CE21}" presName="vert1" presStyleCnt="0"/>
      <dgm:spPr/>
    </dgm:pt>
  </dgm:ptLst>
  <dgm:cxnLst>
    <dgm:cxn modelId="{63842608-E7FF-435F-803E-EA654DF4D4A4}" type="presOf" srcId="{16649219-440D-432B-BE71-E0EB3FDFF256}" destId="{A45F2859-C986-487D-84B3-FBF93D78CBE5}" srcOrd="0" destOrd="0" presId="urn:microsoft.com/office/officeart/2008/layout/LinedList"/>
    <dgm:cxn modelId="{8B5A0C21-2D69-4F4C-A0D2-99D088FEAE3A}" srcId="{16649219-440D-432B-BE71-E0EB3FDFF256}" destId="{79BC1A7C-DF88-4FF2-94CD-1F29F656C042}" srcOrd="1" destOrd="0" parTransId="{3403681F-3FE3-4459-97B5-3CF1D67352C6}" sibTransId="{46D9AD76-B695-44F6-A5AC-7714DFC8ECF1}"/>
    <dgm:cxn modelId="{90B3963D-AF64-4BB4-9169-E7CE73BB1A51}" srcId="{16649219-440D-432B-BE71-E0EB3FDFF256}" destId="{CDFF3F18-8F9A-46A4-B22D-0A5142D9215A}" srcOrd="0" destOrd="0" parTransId="{2F71E6E4-08AD-46E0-AD1D-CAA44211B6D1}" sibTransId="{E7DE0919-6E75-4AE8-B9A3-F417D646D84E}"/>
    <dgm:cxn modelId="{BEE4DC7A-3AC8-48D3-845C-7DA52F4A07D2}" type="presOf" srcId="{CDFF3F18-8F9A-46A4-B22D-0A5142D9215A}" destId="{F66C4144-C79D-4F4C-86B6-6EF5072360CF}" srcOrd="0" destOrd="0" presId="urn:microsoft.com/office/officeart/2008/layout/LinedList"/>
    <dgm:cxn modelId="{05DFF990-A5C5-40F7-A258-EB178242E9C4}" type="presOf" srcId="{7B31033D-5240-4039-A471-D374DDE9CE21}" destId="{CFE0E168-9A7B-499A-B95B-2BBFBFD1F832}" srcOrd="0" destOrd="0" presId="urn:microsoft.com/office/officeart/2008/layout/LinedList"/>
    <dgm:cxn modelId="{7AD3D4A5-3AEB-426E-937E-AE71E245934C}" type="presOf" srcId="{79BC1A7C-DF88-4FF2-94CD-1F29F656C042}" destId="{D97B6559-9062-4084-B81D-C5BFD88147E2}" srcOrd="0" destOrd="0" presId="urn:microsoft.com/office/officeart/2008/layout/LinedList"/>
    <dgm:cxn modelId="{C76701C5-6C1B-40FD-BE87-7864A998D159}" srcId="{16649219-440D-432B-BE71-E0EB3FDFF256}" destId="{7B31033D-5240-4039-A471-D374DDE9CE21}" srcOrd="2" destOrd="0" parTransId="{998DD817-0511-4E7D-95A6-65DAC2BEC851}" sibTransId="{44FEB4C0-482D-40DD-929A-151D7E8B95AC}"/>
    <dgm:cxn modelId="{B1791ED5-F767-4477-8808-568FF4BAA512}" type="presParOf" srcId="{A45F2859-C986-487D-84B3-FBF93D78CBE5}" destId="{0DB67766-1163-4132-BCEC-511A12D683DE}" srcOrd="0" destOrd="0" presId="urn:microsoft.com/office/officeart/2008/layout/LinedList"/>
    <dgm:cxn modelId="{C7328F84-C96A-466D-95C4-83D6A4ABF837}" type="presParOf" srcId="{A45F2859-C986-487D-84B3-FBF93D78CBE5}" destId="{844DF8FB-F56C-4535-9138-D13B77049C3A}" srcOrd="1" destOrd="0" presId="urn:microsoft.com/office/officeart/2008/layout/LinedList"/>
    <dgm:cxn modelId="{686D1701-DE0B-4B45-8278-98D2FD13195D}" type="presParOf" srcId="{844DF8FB-F56C-4535-9138-D13B77049C3A}" destId="{F66C4144-C79D-4F4C-86B6-6EF5072360CF}" srcOrd="0" destOrd="0" presId="urn:microsoft.com/office/officeart/2008/layout/LinedList"/>
    <dgm:cxn modelId="{E47AB7B4-E9A1-4813-AD95-4A6C58872751}" type="presParOf" srcId="{844DF8FB-F56C-4535-9138-D13B77049C3A}" destId="{209DC818-43CF-46D3-8C94-F384B4496B7C}" srcOrd="1" destOrd="0" presId="urn:microsoft.com/office/officeart/2008/layout/LinedList"/>
    <dgm:cxn modelId="{526FB30C-7C72-4B28-8416-B3FB3D83FF9C}" type="presParOf" srcId="{A45F2859-C986-487D-84B3-FBF93D78CBE5}" destId="{E744A9B7-1905-4237-8FA3-36F565C1FAA7}" srcOrd="2" destOrd="0" presId="urn:microsoft.com/office/officeart/2008/layout/LinedList"/>
    <dgm:cxn modelId="{794CA6EE-480A-42A9-9F62-4DCDC31EF2FD}" type="presParOf" srcId="{A45F2859-C986-487D-84B3-FBF93D78CBE5}" destId="{D3B4BD3A-6DA1-44BB-B5AE-6EAEB0F26434}" srcOrd="3" destOrd="0" presId="urn:microsoft.com/office/officeart/2008/layout/LinedList"/>
    <dgm:cxn modelId="{76AC9C9F-EC6D-426A-A5AB-146E66E20937}" type="presParOf" srcId="{D3B4BD3A-6DA1-44BB-B5AE-6EAEB0F26434}" destId="{D97B6559-9062-4084-B81D-C5BFD88147E2}" srcOrd="0" destOrd="0" presId="urn:microsoft.com/office/officeart/2008/layout/LinedList"/>
    <dgm:cxn modelId="{B740659A-E24C-4905-A2C5-BA9905B21E29}" type="presParOf" srcId="{D3B4BD3A-6DA1-44BB-B5AE-6EAEB0F26434}" destId="{8038FFCA-86FA-4F99-B0BD-88B8D2BA9AA1}" srcOrd="1" destOrd="0" presId="urn:microsoft.com/office/officeart/2008/layout/LinedList"/>
    <dgm:cxn modelId="{2578A643-6A8D-46D9-BB41-F6137B160359}" type="presParOf" srcId="{A45F2859-C986-487D-84B3-FBF93D78CBE5}" destId="{2FF4F2C8-B7BD-4583-A0EE-47C7178526B3}" srcOrd="4" destOrd="0" presId="urn:microsoft.com/office/officeart/2008/layout/LinedList"/>
    <dgm:cxn modelId="{29EF612B-8D50-420B-865B-BA33F062399A}" type="presParOf" srcId="{A45F2859-C986-487D-84B3-FBF93D78CBE5}" destId="{45B1B91B-A8C2-4EBC-A9A2-1A16B4A79C91}" srcOrd="5" destOrd="0" presId="urn:microsoft.com/office/officeart/2008/layout/LinedList"/>
    <dgm:cxn modelId="{C64893DE-42B2-4F65-995E-4F7CC13422E2}" type="presParOf" srcId="{45B1B91B-A8C2-4EBC-A9A2-1A16B4A79C91}" destId="{CFE0E168-9A7B-499A-B95B-2BBFBFD1F832}" srcOrd="0" destOrd="0" presId="urn:microsoft.com/office/officeart/2008/layout/LinedList"/>
    <dgm:cxn modelId="{D70C2011-0EFF-407F-9BF5-6AD70C846E27}" type="presParOf" srcId="{45B1B91B-A8C2-4EBC-A9A2-1A16B4A79C91}" destId="{E589A8B7-A4D8-4D16-9348-6C394C69C51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3D377-9C93-4E3E-A9A7-21B803534675}">
      <dsp:nvSpPr>
        <dsp:cNvPr id="0" name=""/>
        <dsp:cNvSpPr/>
      </dsp:nvSpPr>
      <dsp:spPr>
        <a:xfrm>
          <a:off x="0" y="2447"/>
          <a:ext cx="4941519"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696396-7550-4E1F-BFD8-604374D81DE8}">
      <dsp:nvSpPr>
        <dsp:cNvPr id="0" name=""/>
        <dsp:cNvSpPr/>
      </dsp:nvSpPr>
      <dsp:spPr>
        <a:xfrm>
          <a:off x="375217" y="281534"/>
          <a:ext cx="682214" cy="6822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19356F-4480-45C0-B323-F3B39EF24DFF}">
      <dsp:nvSpPr>
        <dsp:cNvPr id="0" name=""/>
        <dsp:cNvSpPr/>
      </dsp:nvSpPr>
      <dsp:spPr>
        <a:xfrm>
          <a:off x="1432649" y="2447"/>
          <a:ext cx="3508869"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711200">
            <a:lnSpc>
              <a:spcPct val="100000"/>
            </a:lnSpc>
            <a:spcBef>
              <a:spcPct val="0"/>
            </a:spcBef>
            <a:spcAft>
              <a:spcPct val="35000"/>
            </a:spcAft>
            <a:buNone/>
          </a:pPr>
          <a:r>
            <a:rPr lang="es-MX" sz="1600" kern="1200"/>
            <a:t>Docencia</a:t>
          </a:r>
          <a:endParaRPr lang="en-US" sz="1600" kern="1200"/>
        </a:p>
      </dsp:txBody>
      <dsp:txXfrm>
        <a:off x="1432649" y="2447"/>
        <a:ext cx="3508869" cy="1240389"/>
      </dsp:txXfrm>
    </dsp:sp>
    <dsp:sp modelId="{17894ACD-95B8-44AA-BF1C-4D73C6101953}">
      <dsp:nvSpPr>
        <dsp:cNvPr id="0" name=""/>
        <dsp:cNvSpPr/>
      </dsp:nvSpPr>
      <dsp:spPr>
        <a:xfrm>
          <a:off x="0" y="1552933"/>
          <a:ext cx="4941519"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C1C43C-63CC-4381-AD8E-2903F479CFE3}">
      <dsp:nvSpPr>
        <dsp:cNvPr id="0" name=""/>
        <dsp:cNvSpPr/>
      </dsp:nvSpPr>
      <dsp:spPr>
        <a:xfrm>
          <a:off x="375217" y="1832021"/>
          <a:ext cx="682214" cy="6822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4E52B7-B8AC-4E90-8066-A648D513EFCD}">
      <dsp:nvSpPr>
        <dsp:cNvPr id="0" name=""/>
        <dsp:cNvSpPr/>
      </dsp:nvSpPr>
      <dsp:spPr>
        <a:xfrm>
          <a:off x="1432649" y="1552933"/>
          <a:ext cx="3508869"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711200">
            <a:lnSpc>
              <a:spcPct val="100000"/>
            </a:lnSpc>
            <a:spcBef>
              <a:spcPct val="0"/>
            </a:spcBef>
            <a:spcAft>
              <a:spcPct val="35000"/>
            </a:spcAft>
            <a:buNone/>
          </a:pPr>
          <a:r>
            <a:rPr lang="es-MX" sz="1600" kern="1200" dirty="0"/>
            <a:t>Investigación</a:t>
          </a:r>
          <a:endParaRPr lang="en-US" sz="1600" kern="1200" dirty="0"/>
        </a:p>
      </dsp:txBody>
      <dsp:txXfrm>
        <a:off x="1432649" y="1552933"/>
        <a:ext cx="3508869" cy="1240389"/>
      </dsp:txXfrm>
    </dsp:sp>
    <dsp:sp modelId="{B6B8B449-F32D-47B4-A2EB-A2C1FADBAE10}">
      <dsp:nvSpPr>
        <dsp:cNvPr id="0" name=""/>
        <dsp:cNvSpPr/>
      </dsp:nvSpPr>
      <dsp:spPr>
        <a:xfrm>
          <a:off x="0" y="3103420"/>
          <a:ext cx="4941519"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A97D4E-F310-4201-8131-D0EB53F016E9}">
      <dsp:nvSpPr>
        <dsp:cNvPr id="0" name=""/>
        <dsp:cNvSpPr/>
      </dsp:nvSpPr>
      <dsp:spPr>
        <a:xfrm>
          <a:off x="375217" y="3382507"/>
          <a:ext cx="682214" cy="6822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F55F21-9D89-4E0F-ABA7-CE468B179C99}">
      <dsp:nvSpPr>
        <dsp:cNvPr id="0" name=""/>
        <dsp:cNvSpPr/>
      </dsp:nvSpPr>
      <dsp:spPr>
        <a:xfrm>
          <a:off x="1432649" y="3103420"/>
          <a:ext cx="3508869"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711200">
            <a:lnSpc>
              <a:spcPct val="100000"/>
            </a:lnSpc>
            <a:spcBef>
              <a:spcPct val="0"/>
            </a:spcBef>
            <a:spcAft>
              <a:spcPct val="35000"/>
            </a:spcAft>
            <a:buNone/>
          </a:pPr>
          <a:r>
            <a:rPr lang="es-MX" sz="1600" kern="1200"/>
            <a:t>Extensión de la cultura</a:t>
          </a:r>
          <a:endParaRPr lang="en-US" sz="1600" kern="1200"/>
        </a:p>
      </dsp:txBody>
      <dsp:txXfrm>
        <a:off x="1432649" y="3103420"/>
        <a:ext cx="3508869" cy="1240389"/>
      </dsp:txXfrm>
    </dsp:sp>
    <dsp:sp modelId="{F29721C9-2F3C-4FC1-8C7E-7FB463A511DF}">
      <dsp:nvSpPr>
        <dsp:cNvPr id="0" name=""/>
        <dsp:cNvSpPr/>
      </dsp:nvSpPr>
      <dsp:spPr>
        <a:xfrm>
          <a:off x="0" y="4653906"/>
          <a:ext cx="4941519"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A4A38-A9B6-4FC6-9BB4-311215FBAFD9}">
      <dsp:nvSpPr>
        <dsp:cNvPr id="0" name=""/>
        <dsp:cNvSpPr/>
      </dsp:nvSpPr>
      <dsp:spPr>
        <a:xfrm>
          <a:off x="375217" y="4932994"/>
          <a:ext cx="682214" cy="6822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98BE1A-C987-4539-88A9-6547E4A917FA}">
      <dsp:nvSpPr>
        <dsp:cNvPr id="0" name=""/>
        <dsp:cNvSpPr/>
      </dsp:nvSpPr>
      <dsp:spPr>
        <a:xfrm>
          <a:off x="1432649" y="4653906"/>
          <a:ext cx="3508869"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711200">
            <a:lnSpc>
              <a:spcPct val="100000"/>
            </a:lnSpc>
            <a:spcBef>
              <a:spcPct val="0"/>
            </a:spcBef>
            <a:spcAft>
              <a:spcPct val="35000"/>
            </a:spcAft>
            <a:buNone/>
          </a:pPr>
          <a:r>
            <a:rPr lang="es-MX" sz="1600" kern="1200" dirty="0"/>
            <a:t>Actividades administrativas que para el buen logro de sus objetivos y funciones, despliegan las universidades</a:t>
          </a:r>
          <a:endParaRPr lang="en-US" sz="1600" kern="1200" dirty="0"/>
        </a:p>
      </dsp:txBody>
      <dsp:txXfrm>
        <a:off x="1432649" y="4653906"/>
        <a:ext cx="3508869" cy="12403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6F386-3DDC-4BC1-9DF4-5DE8E75B38AA}">
      <dsp:nvSpPr>
        <dsp:cNvPr id="0" name=""/>
        <dsp:cNvSpPr/>
      </dsp:nvSpPr>
      <dsp:spPr>
        <a:xfrm>
          <a:off x="0" y="0"/>
          <a:ext cx="4869656"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365EAC-321B-4C96-B0EE-2998D8A2CBFF}">
      <dsp:nvSpPr>
        <dsp:cNvPr id="0" name=""/>
        <dsp:cNvSpPr/>
      </dsp:nvSpPr>
      <dsp:spPr>
        <a:xfrm>
          <a:off x="0" y="0"/>
          <a:ext cx="973931" cy="510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MX" sz="1200" kern="1200" dirty="0"/>
            <a:t>Estar al día en cuanto a conceptos y términos que se producen tanto a nivel nacional como internacional.</a:t>
          </a:r>
          <a:endParaRPr lang="en-US" sz="1200" kern="1200" dirty="0"/>
        </a:p>
      </dsp:txBody>
      <dsp:txXfrm>
        <a:off x="0" y="0"/>
        <a:ext cx="973931" cy="5105400"/>
      </dsp:txXfrm>
    </dsp:sp>
    <dsp:sp modelId="{E302DDAD-DA19-47F4-82D3-B820E189BF21}">
      <dsp:nvSpPr>
        <dsp:cNvPr id="0" name=""/>
        <dsp:cNvSpPr/>
      </dsp:nvSpPr>
      <dsp:spPr>
        <a:xfrm>
          <a:off x="1046976" y="48112"/>
          <a:ext cx="3822679" cy="96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MX" sz="2700" kern="1200" dirty="0"/>
            <a:t>Sistemas de gestión de documentos de archivo</a:t>
          </a:r>
          <a:endParaRPr lang="en-US" sz="2700" kern="1200" dirty="0"/>
        </a:p>
      </dsp:txBody>
      <dsp:txXfrm>
        <a:off x="1046976" y="48112"/>
        <a:ext cx="3822679" cy="962248"/>
      </dsp:txXfrm>
    </dsp:sp>
    <dsp:sp modelId="{3A89EFBB-A1EA-475B-8933-1C908A767D93}">
      <dsp:nvSpPr>
        <dsp:cNvPr id="0" name=""/>
        <dsp:cNvSpPr/>
      </dsp:nvSpPr>
      <dsp:spPr>
        <a:xfrm>
          <a:off x="973931" y="1010360"/>
          <a:ext cx="38957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A47507-4E1E-4B9A-B12E-C772680E714E}">
      <dsp:nvSpPr>
        <dsp:cNvPr id="0" name=""/>
        <dsp:cNvSpPr/>
      </dsp:nvSpPr>
      <dsp:spPr>
        <a:xfrm>
          <a:off x="1046976" y="1058473"/>
          <a:ext cx="3822679" cy="96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MX" sz="2700" kern="1200" dirty="0"/>
            <a:t>Visiones sobre la valoración</a:t>
          </a:r>
          <a:endParaRPr lang="en-US" sz="2700" kern="1200" dirty="0"/>
        </a:p>
      </dsp:txBody>
      <dsp:txXfrm>
        <a:off x="1046976" y="1058473"/>
        <a:ext cx="3822679" cy="962248"/>
      </dsp:txXfrm>
    </dsp:sp>
    <dsp:sp modelId="{BF096D55-7822-4696-B44B-47932F139572}">
      <dsp:nvSpPr>
        <dsp:cNvPr id="0" name=""/>
        <dsp:cNvSpPr/>
      </dsp:nvSpPr>
      <dsp:spPr>
        <a:xfrm>
          <a:off x="973931" y="2020721"/>
          <a:ext cx="38957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3EE14-EF39-4E3A-A769-1DEF364169AE}">
      <dsp:nvSpPr>
        <dsp:cNvPr id="0" name=""/>
        <dsp:cNvSpPr/>
      </dsp:nvSpPr>
      <dsp:spPr>
        <a:xfrm>
          <a:off x="1046976" y="2068833"/>
          <a:ext cx="3822679" cy="96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MX" sz="2700" kern="1200" dirty="0"/>
            <a:t>Teorías postmodernistas</a:t>
          </a:r>
          <a:endParaRPr lang="en-US" sz="2700" kern="1200" dirty="0"/>
        </a:p>
      </dsp:txBody>
      <dsp:txXfrm>
        <a:off x="1046976" y="2068833"/>
        <a:ext cx="3822679" cy="962248"/>
      </dsp:txXfrm>
    </dsp:sp>
    <dsp:sp modelId="{E86CD9FD-061C-4CF6-B5A8-659A1EF9BA88}">
      <dsp:nvSpPr>
        <dsp:cNvPr id="0" name=""/>
        <dsp:cNvSpPr/>
      </dsp:nvSpPr>
      <dsp:spPr>
        <a:xfrm>
          <a:off x="973931" y="3031081"/>
          <a:ext cx="38957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55FD00-13D0-43D0-B981-772D9F984236}">
      <dsp:nvSpPr>
        <dsp:cNvPr id="0" name=""/>
        <dsp:cNvSpPr/>
      </dsp:nvSpPr>
      <dsp:spPr>
        <a:xfrm>
          <a:off x="1046976" y="3079194"/>
          <a:ext cx="3822679" cy="96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MX" sz="2700" kern="1200"/>
            <a:t>Modelos conceptuales de descripción archivística</a:t>
          </a:r>
          <a:endParaRPr lang="en-US" sz="2700" kern="1200"/>
        </a:p>
      </dsp:txBody>
      <dsp:txXfrm>
        <a:off x="1046976" y="3079194"/>
        <a:ext cx="3822679" cy="962248"/>
      </dsp:txXfrm>
    </dsp:sp>
    <dsp:sp modelId="{E00D7A24-CD20-4DCE-AEF7-A71E86CBF373}">
      <dsp:nvSpPr>
        <dsp:cNvPr id="0" name=""/>
        <dsp:cNvSpPr/>
      </dsp:nvSpPr>
      <dsp:spPr>
        <a:xfrm>
          <a:off x="973931" y="4041442"/>
          <a:ext cx="38957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4A801D-1BDF-4503-AE7F-74265501D035}">
      <dsp:nvSpPr>
        <dsp:cNvPr id="0" name=""/>
        <dsp:cNvSpPr/>
      </dsp:nvSpPr>
      <dsp:spPr>
        <a:xfrm>
          <a:off x="1046976" y="4089555"/>
          <a:ext cx="3822679" cy="96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MX" sz="2700" kern="1200" dirty="0"/>
            <a:t>Los contextos del documento archivístico </a:t>
          </a:r>
          <a:endParaRPr lang="en-US" sz="2700" kern="1200" dirty="0"/>
        </a:p>
      </dsp:txBody>
      <dsp:txXfrm>
        <a:off x="1046976" y="4089555"/>
        <a:ext cx="3822679" cy="962248"/>
      </dsp:txXfrm>
    </dsp:sp>
    <dsp:sp modelId="{88C65366-4BBE-4D7C-8245-7CF2F7A58B72}">
      <dsp:nvSpPr>
        <dsp:cNvPr id="0" name=""/>
        <dsp:cNvSpPr/>
      </dsp:nvSpPr>
      <dsp:spPr>
        <a:xfrm>
          <a:off x="973931" y="5051803"/>
          <a:ext cx="3895724"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67766-1163-4132-BCEC-511A12D683DE}">
      <dsp:nvSpPr>
        <dsp:cNvPr id="0" name=""/>
        <dsp:cNvSpPr/>
      </dsp:nvSpPr>
      <dsp:spPr>
        <a:xfrm>
          <a:off x="0" y="2687"/>
          <a:ext cx="469773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6C4144-C79D-4F4C-86B6-6EF5072360CF}">
      <dsp:nvSpPr>
        <dsp:cNvPr id="0" name=""/>
        <dsp:cNvSpPr/>
      </dsp:nvSpPr>
      <dsp:spPr>
        <a:xfrm>
          <a:off x="0" y="2687"/>
          <a:ext cx="469773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latin typeface="+mn-lt"/>
            </a:rPr>
            <a:t>Incorporar los temas de tecnología a la archivística (</a:t>
          </a:r>
          <a:r>
            <a:rPr lang="es-MX" sz="1900" kern="1200" dirty="0">
              <a:effectLst/>
              <a:latin typeface="+mn-lt"/>
              <a:ea typeface="Calibri" panose="020F0502020204030204" pitchFamily="34" charset="0"/>
            </a:rPr>
            <a:t>preservación a largo plazo, </a:t>
          </a:r>
          <a:r>
            <a:rPr lang="es-MX" sz="1900" i="1" kern="1200" dirty="0" err="1">
              <a:effectLst/>
              <a:latin typeface="+mn-lt"/>
              <a:ea typeface="Calibri" panose="020F0502020204030204" pitchFamily="34" charset="0"/>
            </a:rPr>
            <a:t>cloud</a:t>
          </a:r>
          <a:r>
            <a:rPr lang="es-MX" sz="1900" i="1" kern="1200" dirty="0">
              <a:effectLst/>
              <a:latin typeface="+mn-lt"/>
              <a:ea typeface="Calibri" panose="020F0502020204030204" pitchFamily="34" charset="0"/>
            </a:rPr>
            <a:t> </a:t>
          </a:r>
          <a:r>
            <a:rPr lang="es-MX" sz="1900" i="1" kern="1200" dirty="0" err="1">
              <a:effectLst/>
              <a:latin typeface="+mn-lt"/>
              <a:ea typeface="Calibri" panose="020F0502020204030204" pitchFamily="34" charset="0"/>
            </a:rPr>
            <a:t>computing</a:t>
          </a:r>
          <a:r>
            <a:rPr lang="es-MX" sz="1900" kern="1200" dirty="0">
              <a:effectLst/>
              <a:latin typeface="+mn-lt"/>
              <a:ea typeface="Calibri" panose="020F0502020204030204" pitchFamily="34" charset="0"/>
            </a:rPr>
            <a:t>, los archivos digitales dinámicos, los documentos electrónicos abiertos, los sistemas de metadatos, la utilización del </a:t>
          </a:r>
          <a:r>
            <a:rPr lang="es-MX" sz="1900" kern="1200" dirty="0" err="1">
              <a:effectLst/>
              <a:latin typeface="+mn-lt"/>
              <a:ea typeface="Calibri" panose="020F0502020204030204" pitchFamily="34" charset="0"/>
            </a:rPr>
            <a:t>blockchain</a:t>
          </a:r>
          <a:r>
            <a:rPr lang="es-MX" sz="1900" kern="1200" dirty="0">
              <a:effectLst/>
              <a:latin typeface="+mn-lt"/>
              <a:ea typeface="Calibri" panose="020F0502020204030204" pitchFamily="34" charset="0"/>
            </a:rPr>
            <a:t>, el gobierno electrónico,, etc.)</a:t>
          </a:r>
          <a:endParaRPr lang="en-US" sz="1900" kern="1200" dirty="0">
            <a:latin typeface="+mn-lt"/>
          </a:endParaRPr>
        </a:p>
      </dsp:txBody>
      <dsp:txXfrm>
        <a:off x="0" y="2687"/>
        <a:ext cx="4697730" cy="1833104"/>
      </dsp:txXfrm>
    </dsp:sp>
    <dsp:sp modelId="{E744A9B7-1905-4237-8FA3-36F565C1FAA7}">
      <dsp:nvSpPr>
        <dsp:cNvPr id="0" name=""/>
        <dsp:cNvSpPr/>
      </dsp:nvSpPr>
      <dsp:spPr>
        <a:xfrm>
          <a:off x="0" y="1835791"/>
          <a:ext cx="469773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7B6559-9062-4084-B81D-C5BFD88147E2}">
      <dsp:nvSpPr>
        <dsp:cNvPr id="0" name=""/>
        <dsp:cNvSpPr/>
      </dsp:nvSpPr>
      <dsp:spPr>
        <a:xfrm>
          <a:off x="0" y="1835791"/>
          <a:ext cx="469773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Aplicación de los principios fundamentales de la archivística al tratamiento de los documentos electrónicos.</a:t>
          </a:r>
          <a:endParaRPr lang="en-US" sz="1900" kern="1200" dirty="0"/>
        </a:p>
      </dsp:txBody>
      <dsp:txXfrm>
        <a:off x="0" y="1835791"/>
        <a:ext cx="4697730" cy="1833104"/>
      </dsp:txXfrm>
    </dsp:sp>
    <dsp:sp modelId="{2FF4F2C8-B7BD-4583-A0EE-47C7178526B3}">
      <dsp:nvSpPr>
        <dsp:cNvPr id="0" name=""/>
        <dsp:cNvSpPr/>
      </dsp:nvSpPr>
      <dsp:spPr>
        <a:xfrm>
          <a:off x="0" y="3668896"/>
          <a:ext cx="469773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E0E168-9A7B-499A-B95B-2BBFBFD1F832}">
      <dsp:nvSpPr>
        <dsp:cNvPr id="0" name=""/>
        <dsp:cNvSpPr/>
      </dsp:nvSpPr>
      <dsp:spPr>
        <a:xfrm>
          <a:off x="0" y="3668896"/>
          <a:ext cx="469773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MX" sz="1900" kern="1200" dirty="0"/>
            <a:t>Sistema de Gestión de documentos electrónicos</a:t>
          </a:r>
          <a:endParaRPr lang="en-US" sz="1900" kern="1200" dirty="0"/>
        </a:p>
      </dsp:txBody>
      <dsp:txXfrm>
        <a:off x="0" y="3668896"/>
        <a:ext cx="4697730" cy="183310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3C0CA4-4460-42CA-8324-2F64B7C598A5}" type="datetimeFigureOut">
              <a:rPr lang="es-MX" smtClean="0"/>
              <a:t>09/05/2020</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4D1A02-4FCE-414E-8A5A-304CE0C3EB20}" type="slidenum">
              <a:rPr lang="es-MX" smtClean="0"/>
              <a:t>‹Nº›</a:t>
            </a:fld>
            <a:endParaRPr lang="es-MX"/>
          </a:p>
        </p:txBody>
      </p:sp>
    </p:spTree>
    <p:extLst>
      <p:ext uri="{BB962C8B-B14F-4D97-AF65-F5344CB8AC3E}">
        <p14:creationId xmlns:p14="http://schemas.microsoft.com/office/powerpoint/2010/main" val="3283818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1C3A9366-0412-4475-A50B-7A4383D5FEA4}"/>
              </a:ext>
            </a:extLst>
          </p:cNvPr>
          <p:cNvSpPr>
            <a:spLocks noGrp="1" noChangeArrowheads="1"/>
          </p:cNvSpPr>
          <p:nvPr>
            <p:ph type="sldNum" sz="quarter" idx="5"/>
          </p:nvPr>
        </p:nvSpPr>
        <p:spPr>
          <a:noFill/>
        </p:spPr>
        <p:txBody>
          <a:bodyPr/>
          <a:lstStyle>
            <a:lvl1pPr eaLnBrk="0" hangingPunct="0">
              <a:defRPr sz="3200">
                <a:solidFill>
                  <a:srgbClr val="DCBA21"/>
                </a:solidFill>
                <a:latin typeface="Arial" panose="020B0604020202020204" pitchFamily="34" charset="0"/>
              </a:defRPr>
            </a:lvl1pPr>
            <a:lvl2pPr marL="742950" indent="-285750" eaLnBrk="0" hangingPunct="0">
              <a:defRPr sz="3200">
                <a:solidFill>
                  <a:srgbClr val="DCBA21"/>
                </a:solidFill>
                <a:latin typeface="Arial" panose="020B0604020202020204" pitchFamily="34" charset="0"/>
              </a:defRPr>
            </a:lvl2pPr>
            <a:lvl3pPr marL="1143000" indent="-228600" eaLnBrk="0" hangingPunct="0">
              <a:defRPr sz="3200">
                <a:solidFill>
                  <a:srgbClr val="DCBA21"/>
                </a:solidFill>
                <a:latin typeface="Arial" panose="020B0604020202020204" pitchFamily="34" charset="0"/>
              </a:defRPr>
            </a:lvl3pPr>
            <a:lvl4pPr marL="1600200" indent="-228600" eaLnBrk="0" hangingPunct="0">
              <a:defRPr sz="3200">
                <a:solidFill>
                  <a:srgbClr val="DCBA21"/>
                </a:solidFill>
                <a:latin typeface="Arial" panose="020B0604020202020204" pitchFamily="34" charset="0"/>
              </a:defRPr>
            </a:lvl4pPr>
            <a:lvl5pPr marL="2057400" indent="-228600" eaLnBrk="0" hangingPunct="0">
              <a:defRPr sz="3200">
                <a:solidFill>
                  <a:srgbClr val="DCBA21"/>
                </a:solidFill>
                <a:latin typeface="Arial" panose="020B0604020202020204" pitchFamily="34" charset="0"/>
              </a:defRPr>
            </a:lvl5pPr>
            <a:lvl6pPr marL="2514600" indent="-228600" eaLnBrk="0" fontAlgn="base" hangingPunct="0">
              <a:spcBef>
                <a:spcPct val="0"/>
              </a:spcBef>
              <a:spcAft>
                <a:spcPct val="0"/>
              </a:spcAft>
              <a:defRPr sz="3200">
                <a:solidFill>
                  <a:srgbClr val="DCBA21"/>
                </a:solidFill>
                <a:latin typeface="Arial" panose="020B0604020202020204" pitchFamily="34" charset="0"/>
              </a:defRPr>
            </a:lvl6pPr>
            <a:lvl7pPr marL="2971800" indent="-228600" eaLnBrk="0" fontAlgn="base" hangingPunct="0">
              <a:spcBef>
                <a:spcPct val="0"/>
              </a:spcBef>
              <a:spcAft>
                <a:spcPct val="0"/>
              </a:spcAft>
              <a:defRPr sz="3200">
                <a:solidFill>
                  <a:srgbClr val="DCBA21"/>
                </a:solidFill>
                <a:latin typeface="Arial" panose="020B0604020202020204" pitchFamily="34" charset="0"/>
              </a:defRPr>
            </a:lvl7pPr>
            <a:lvl8pPr marL="3429000" indent="-228600" eaLnBrk="0" fontAlgn="base" hangingPunct="0">
              <a:spcBef>
                <a:spcPct val="0"/>
              </a:spcBef>
              <a:spcAft>
                <a:spcPct val="0"/>
              </a:spcAft>
              <a:defRPr sz="3200">
                <a:solidFill>
                  <a:srgbClr val="DCBA21"/>
                </a:solidFill>
                <a:latin typeface="Arial" panose="020B0604020202020204" pitchFamily="34" charset="0"/>
              </a:defRPr>
            </a:lvl8pPr>
            <a:lvl9pPr marL="3886200" indent="-228600" eaLnBrk="0" fontAlgn="base" hangingPunct="0">
              <a:spcBef>
                <a:spcPct val="0"/>
              </a:spcBef>
              <a:spcAft>
                <a:spcPct val="0"/>
              </a:spcAft>
              <a:defRPr sz="3200">
                <a:solidFill>
                  <a:srgbClr val="DCBA2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1135C99-C247-4DE3-922C-915DA053010E}" type="slidenum">
              <a:rPr kumimoji="0" lang="es-ES" altLang="es-MX"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s-ES" altLang="es-MX"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795" name="Rectangle 2">
            <a:extLst>
              <a:ext uri="{FF2B5EF4-FFF2-40B4-BE49-F238E27FC236}">
                <a16:creationId xmlns:a16="http://schemas.microsoft.com/office/drawing/2014/main" id="{F8485B30-AC3C-4198-8E7F-E92F46EE89B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725A5B1C-79F9-4D0C-9E81-C7689AD691A2}"/>
              </a:ext>
            </a:extLst>
          </p:cNvPr>
          <p:cNvSpPr>
            <a:spLocks noGrp="1" noChangeArrowheads="1"/>
          </p:cNvSpPr>
          <p:nvPr>
            <p:ph type="body" idx="1"/>
          </p:nvPr>
        </p:nvSpPr>
        <p:spPr>
          <a:noFill/>
        </p:spPr>
        <p:txBody>
          <a:bodyPr/>
          <a:lstStyle/>
          <a:p>
            <a:pPr eaLnBrk="1" hangingPunct="1"/>
            <a:endParaRPr lang="es-ES_tradnl" altLang="es-MX">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AB743FE2-0DFA-4425-834A-AB64A2B845B4}"/>
              </a:ext>
            </a:extLst>
          </p:cNvPr>
          <p:cNvSpPr>
            <a:spLocks noGrp="1" noChangeArrowheads="1"/>
          </p:cNvSpPr>
          <p:nvPr>
            <p:ph type="sldNum" sz="quarter" idx="5"/>
          </p:nvPr>
        </p:nvSpPr>
        <p:spPr>
          <a:noFill/>
        </p:spPr>
        <p:txBody>
          <a:bodyPr/>
          <a:lstStyle>
            <a:lvl1pPr eaLnBrk="0" hangingPunct="0">
              <a:defRPr sz="3200">
                <a:solidFill>
                  <a:srgbClr val="DCBA21"/>
                </a:solidFill>
                <a:latin typeface="Arial" panose="020B0604020202020204" pitchFamily="34" charset="0"/>
              </a:defRPr>
            </a:lvl1pPr>
            <a:lvl2pPr marL="742950" indent="-285750" eaLnBrk="0" hangingPunct="0">
              <a:defRPr sz="3200">
                <a:solidFill>
                  <a:srgbClr val="DCBA21"/>
                </a:solidFill>
                <a:latin typeface="Arial" panose="020B0604020202020204" pitchFamily="34" charset="0"/>
              </a:defRPr>
            </a:lvl2pPr>
            <a:lvl3pPr marL="1143000" indent="-228600" eaLnBrk="0" hangingPunct="0">
              <a:defRPr sz="3200">
                <a:solidFill>
                  <a:srgbClr val="DCBA21"/>
                </a:solidFill>
                <a:latin typeface="Arial" panose="020B0604020202020204" pitchFamily="34" charset="0"/>
              </a:defRPr>
            </a:lvl3pPr>
            <a:lvl4pPr marL="1600200" indent="-228600" eaLnBrk="0" hangingPunct="0">
              <a:defRPr sz="3200">
                <a:solidFill>
                  <a:srgbClr val="DCBA21"/>
                </a:solidFill>
                <a:latin typeface="Arial" panose="020B0604020202020204" pitchFamily="34" charset="0"/>
              </a:defRPr>
            </a:lvl4pPr>
            <a:lvl5pPr marL="2057400" indent="-228600" eaLnBrk="0" hangingPunct="0">
              <a:defRPr sz="3200">
                <a:solidFill>
                  <a:srgbClr val="DCBA21"/>
                </a:solidFill>
                <a:latin typeface="Arial" panose="020B0604020202020204" pitchFamily="34" charset="0"/>
              </a:defRPr>
            </a:lvl5pPr>
            <a:lvl6pPr marL="2514600" indent="-228600" eaLnBrk="0" fontAlgn="base" hangingPunct="0">
              <a:spcBef>
                <a:spcPct val="0"/>
              </a:spcBef>
              <a:spcAft>
                <a:spcPct val="0"/>
              </a:spcAft>
              <a:defRPr sz="3200">
                <a:solidFill>
                  <a:srgbClr val="DCBA21"/>
                </a:solidFill>
                <a:latin typeface="Arial" panose="020B0604020202020204" pitchFamily="34" charset="0"/>
              </a:defRPr>
            </a:lvl6pPr>
            <a:lvl7pPr marL="2971800" indent="-228600" eaLnBrk="0" fontAlgn="base" hangingPunct="0">
              <a:spcBef>
                <a:spcPct val="0"/>
              </a:spcBef>
              <a:spcAft>
                <a:spcPct val="0"/>
              </a:spcAft>
              <a:defRPr sz="3200">
                <a:solidFill>
                  <a:srgbClr val="DCBA21"/>
                </a:solidFill>
                <a:latin typeface="Arial" panose="020B0604020202020204" pitchFamily="34" charset="0"/>
              </a:defRPr>
            </a:lvl7pPr>
            <a:lvl8pPr marL="3429000" indent="-228600" eaLnBrk="0" fontAlgn="base" hangingPunct="0">
              <a:spcBef>
                <a:spcPct val="0"/>
              </a:spcBef>
              <a:spcAft>
                <a:spcPct val="0"/>
              </a:spcAft>
              <a:defRPr sz="3200">
                <a:solidFill>
                  <a:srgbClr val="DCBA21"/>
                </a:solidFill>
                <a:latin typeface="Arial" panose="020B0604020202020204" pitchFamily="34" charset="0"/>
              </a:defRPr>
            </a:lvl8pPr>
            <a:lvl9pPr marL="3886200" indent="-228600" eaLnBrk="0" fontAlgn="base" hangingPunct="0">
              <a:spcBef>
                <a:spcPct val="0"/>
              </a:spcBef>
              <a:spcAft>
                <a:spcPct val="0"/>
              </a:spcAft>
              <a:defRPr sz="3200">
                <a:solidFill>
                  <a:srgbClr val="DCBA2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7B016F8-36A0-4D6D-B760-38BFD8BBA045}" type="slidenum">
              <a:rPr kumimoji="0" lang="es-ES" altLang="es-MX"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s-ES" altLang="es-MX"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19" name="Rectangle 2">
            <a:extLst>
              <a:ext uri="{FF2B5EF4-FFF2-40B4-BE49-F238E27FC236}">
                <a16:creationId xmlns:a16="http://schemas.microsoft.com/office/drawing/2014/main" id="{50B68080-AE15-4258-AE89-F8F5A842EAF8}"/>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7E826CD0-BB1E-4DE0-B164-0BF7FF321E9A}"/>
              </a:ext>
            </a:extLst>
          </p:cNvPr>
          <p:cNvSpPr>
            <a:spLocks noGrp="1" noChangeArrowheads="1"/>
          </p:cNvSpPr>
          <p:nvPr>
            <p:ph type="body" idx="1"/>
          </p:nvPr>
        </p:nvSpPr>
        <p:spPr>
          <a:noFill/>
        </p:spPr>
        <p:txBody>
          <a:bodyPr/>
          <a:lstStyle/>
          <a:p>
            <a:pPr eaLnBrk="1" hangingPunct="1"/>
            <a:endParaRPr lang="es-ES_tradnl" altLang="es-MX">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84D1A02-4FCE-414E-8A5A-304CE0C3EB20}" type="slidenum">
              <a:rPr lang="es-MX" smtClean="0"/>
              <a:t>14</a:t>
            </a:fld>
            <a:endParaRPr lang="es-MX"/>
          </a:p>
        </p:txBody>
      </p:sp>
    </p:spTree>
    <p:extLst>
      <p:ext uri="{BB962C8B-B14F-4D97-AF65-F5344CB8AC3E}">
        <p14:creationId xmlns:p14="http://schemas.microsoft.com/office/powerpoint/2010/main" val="2951569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AF7A9D12-8F4D-4E07-84BB-00B5AAB7543A}"/>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A41CDB6-6167-42BB-8C40-963B5C91CD22}" type="slidenum">
              <a:rPr kumimoji="0" lang="es-ES_tradnl" altLang="es-MX"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s-ES_tradnl" altLang="es-MX"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083" name="Rectangle 2">
            <a:extLst>
              <a:ext uri="{FF2B5EF4-FFF2-40B4-BE49-F238E27FC236}">
                <a16:creationId xmlns:a16="http://schemas.microsoft.com/office/drawing/2014/main" id="{7B015F27-50B3-4466-A4DD-3DBFEF3511F2}"/>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87C6B3E6-D06F-454C-BFDC-184F39ECCCE9}"/>
              </a:ext>
            </a:extLst>
          </p:cNvPr>
          <p:cNvSpPr>
            <a:spLocks noGrp="1" noChangeArrowheads="1"/>
          </p:cNvSpPr>
          <p:nvPr>
            <p:ph type="body" idx="1"/>
          </p:nvPr>
        </p:nvSpPr>
        <p:spPr>
          <a:noFill/>
        </p:spPr>
        <p:txBody>
          <a:bodyPr/>
          <a:lstStyle/>
          <a:p>
            <a:pPr eaLnBrk="1" hangingPunct="1"/>
            <a:endParaRPr lang="es-ES" altLang="es-MX">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1098378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4229557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2480693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3332001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3641780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2984032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3409702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3722857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1574189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859739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19A24BE3-F633-4639-9859-C9AFDB312F8C}" type="datetimeFigureOut">
              <a:rPr lang="es-MX" smtClean="0"/>
              <a:t>09/05/2020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70A0255F-89D5-486B-A9C6-48F7987880FE}" type="slidenum">
              <a:rPr lang="es-MX" smtClean="0"/>
              <a:t>‹Nº›</a:t>
            </a:fld>
            <a:endParaRPr lang="es-MX"/>
          </a:p>
        </p:txBody>
      </p:sp>
    </p:spTree>
    <p:extLst>
      <p:ext uri="{BB962C8B-B14F-4D97-AF65-F5344CB8AC3E}">
        <p14:creationId xmlns:p14="http://schemas.microsoft.com/office/powerpoint/2010/main" val="139406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370013" y="301625"/>
            <a:ext cx="7313612" cy="11430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1370013" y="1827213"/>
            <a:ext cx="3579812"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5102226" y="1827214"/>
            <a:ext cx="35814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02226" y="3960813"/>
            <a:ext cx="35814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8"/>
          <p:cNvSpPr>
            <a:spLocks noGrp="1" noChangeArrowheads="1"/>
          </p:cNvSpPr>
          <p:nvPr>
            <p:ph type="dt" sz="half" idx="10"/>
          </p:nvPr>
        </p:nvSpPr>
        <p:spPr>
          <a:xfrm>
            <a:off x="457200" y="6248400"/>
            <a:ext cx="2133600" cy="457200"/>
          </a:xfrm>
        </p:spPr>
        <p:txBody>
          <a:bodyPr lIns="91435" tIns="45718" rIns="91435" bIns="45718"/>
          <a:lstStyle>
            <a:lvl1pPr>
              <a:defRPr/>
            </a:lvl1pPr>
          </a:lstStyle>
          <a:p>
            <a:pPr>
              <a:defRPr/>
            </a:pPr>
            <a:endParaRPr lang="en-US"/>
          </a:p>
        </p:txBody>
      </p:sp>
      <p:sp>
        <p:nvSpPr>
          <p:cNvPr id="7" name="Rectangle 9"/>
          <p:cNvSpPr>
            <a:spLocks noGrp="1" noChangeArrowheads="1"/>
          </p:cNvSpPr>
          <p:nvPr>
            <p:ph type="ftr" sz="quarter" idx="11"/>
          </p:nvPr>
        </p:nvSpPr>
        <p:spPr>
          <a:xfrm>
            <a:off x="3124200" y="6248400"/>
            <a:ext cx="2895600" cy="457200"/>
          </a:xfrm>
        </p:spPr>
        <p:txBody>
          <a:bodyPr lIns="91435" tIns="45718" rIns="91435" bIns="45718"/>
          <a:lstStyle>
            <a:lvl1pPr>
              <a:defRPr/>
            </a:lvl1pPr>
          </a:lstStyle>
          <a:p>
            <a:pPr>
              <a:defRPr/>
            </a:pPr>
            <a:endParaRPr lang="en-US"/>
          </a:p>
        </p:txBody>
      </p:sp>
      <p:sp>
        <p:nvSpPr>
          <p:cNvPr id="8" name="Rectangle 10"/>
          <p:cNvSpPr>
            <a:spLocks noGrp="1" noChangeArrowheads="1"/>
          </p:cNvSpPr>
          <p:nvPr>
            <p:ph type="sldNum" sz="quarter" idx="12"/>
          </p:nvPr>
        </p:nvSpPr>
        <p:spPr>
          <a:xfrm>
            <a:off x="6553200" y="6248400"/>
            <a:ext cx="2133600" cy="457200"/>
          </a:xfrm>
        </p:spPr>
        <p:txBody>
          <a:bodyPr lIns="91435" tIns="45718" rIns="91435" bIns="45718"/>
          <a:lstStyle>
            <a:lvl1pPr>
              <a:defRPr/>
            </a:lvl1pPr>
          </a:lstStyle>
          <a:p>
            <a:pPr>
              <a:defRPr/>
            </a:pPr>
            <a:fld id="{257E47CE-217F-4888-A527-0A8CBB86AF00}" type="slidenum">
              <a:rPr lang="en-US"/>
              <a:pPr>
                <a:defRPr/>
              </a:pPr>
              <a:t>‹Nº›</a:t>
            </a:fld>
            <a:endParaRPr lang="en-US" dirty="0"/>
          </a:p>
        </p:txBody>
      </p:sp>
    </p:spTree>
    <p:extLst>
      <p:ext uri="{BB962C8B-B14F-4D97-AF65-F5344CB8AC3E}">
        <p14:creationId xmlns:p14="http://schemas.microsoft.com/office/powerpoint/2010/main" val="235045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24BE3-F633-4639-9859-C9AFDB312F8C}" type="datetimeFigureOut">
              <a:rPr lang="es-MX" smtClean="0"/>
              <a:t>09/05/2020</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0255F-89D5-486B-A9C6-48F7987880FE}" type="slidenum">
              <a:rPr lang="es-MX" smtClean="0"/>
              <a:t>‹Nº›</a:t>
            </a:fld>
            <a:endParaRPr lang="es-MX"/>
          </a:p>
        </p:txBody>
      </p:sp>
    </p:spTree>
    <p:extLst>
      <p:ext uri="{BB962C8B-B14F-4D97-AF65-F5344CB8AC3E}">
        <p14:creationId xmlns:p14="http://schemas.microsoft.com/office/powerpoint/2010/main" val="1934439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bazan@unam.mx" TargetMode="External"/><Relationship Id="rId2" Type="http://schemas.openxmlformats.org/officeDocument/2006/relationships/hyperlink" Target="mailto:vibag09@gmail.com" TargetMode="Externa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5" name="Text Box 13">
            <a:extLst>
              <a:ext uri="{FF2B5EF4-FFF2-40B4-BE49-F238E27FC236}">
                <a16:creationId xmlns:a16="http://schemas.microsoft.com/office/drawing/2014/main" id="{8E06891F-6987-40F4-AB03-AC5E47364AC6}"/>
              </a:ext>
            </a:extLst>
          </p:cNvPr>
          <p:cNvSpPr txBox="1">
            <a:spLocks noChangeArrowheads="1"/>
          </p:cNvSpPr>
          <p:nvPr/>
        </p:nvSpPr>
        <p:spPr bwMode="auto">
          <a:xfrm>
            <a:off x="893763" y="1389042"/>
            <a:ext cx="7607300" cy="3509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rgbClr val="DCBA21"/>
                </a:solidFill>
                <a:latin typeface="Arial" charset="0"/>
              </a:defRPr>
            </a:lvl1pPr>
            <a:lvl2pPr marL="742950" indent="-285750" eaLnBrk="0" hangingPunct="0">
              <a:defRPr sz="3200">
                <a:solidFill>
                  <a:srgbClr val="DCBA21"/>
                </a:solidFill>
                <a:latin typeface="Arial" charset="0"/>
              </a:defRPr>
            </a:lvl2pPr>
            <a:lvl3pPr marL="1143000" indent="-228600" eaLnBrk="0" hangingPunct="0">
              <a:defRPr sz="3200">
                <a:solidFill>
                  <a:srgbClr val="DCBA21"/>
                </a:solidFill>
                <a:latin typeface="Arial" charset="0"/>
              </a:defRPr>
            </a:lvl3pPr>
            <a:lvl4pPr marL="1600200" indent="-228600" eaLnBrk="0" hangingPunct="0">
              <a:defRPr sz="3200">
                <a:solidFill>
                  <a:srgbClr val="DCBA21"/>
                </a:solidFill>
                <a:latin typeface="Arial" charset="0"/>
              </a:defRPr>
            </a:lvl4pPr>
            <a:lvl5pPr marL="2057400" indent="-228600" eaLnBrk="0" hangingPunct="0">
              <a:defRPr sz="3200">
                <a:solidFill>
                  <a:srgbClr val="DCBA21"/>
                </a:solidFill>
                <a:latin typeface="Arial" charset="0"/>
              </a:defRPr>
            </a:lvl5pPr>
            <a:lvl6pPr marL="2514600" indent="-228600" eaLnBrk="0" fontAlgn="base" hangingPunct="0">
              <a:spcBef>
                <a:spcPct val="0"/>
              </a:spcBef>
              <a:spcAft>
                <a:spcPct val="0"/>
              </a:spcAft>
              <a:defRPr sz="3200">
                <a:solidFill>
                  <a:srgbClr val="DCBA21"/>
                </a:solidFill>
                <a:latin typeface="Arial" charset="0"/>
              </a:defRPr>
            </a:lvl6pPr>
            <a:lvl7pPr marL="2971800" indent="-228600" eaLnBrk="0" fontAlgn="base" hangingPunct="0">
              <a:spcBef>
                <a:spcPct val="0"/>
              </a:spcBef>
              <a:spcAft>
                <a:spcPct val="0"/>
              </a:spcAft>
              <a:defRPr sz="3200">
                <a:solidFill>
                  <a:srgbClr val="DCBA21"/>
                </a:solidFill>
                <a:latin typeface="Arial" charset="0"/>
              </a:defRPr>
            </a:lvl7pPr>
            <a:lvl8pPr marL="3429000" indent="-228600" eaLnBrk="0" fontAlgn="base" hangingPunct="0">
              <a:spcBef>
                <a:spcPct val="0"/>
              </a:spcBef>
              <a:spcAft>
                <a:spcPct val="0"/>
              </a:spcAft>
              <a:defRPr sz="3200">
                <a:solidFill>
                  <a:srgbClr val="DCBA21"/>
                </a:solidFill>
                <a:latin typeface="Arial" charset="0"/>
              </a:defRPr>
            </a:lvl8pPr>
            <a:lvl9pPr marL="3886200" indent="-228600" eaLnBrk="0" fontAlgn="base" hangingPunct="0">
              <a:spcBef>
                <a:spcPct val="0"/>
              </a:spcBef>
              <a:spcAft>
                <a:spcPct val="0"/>
              </a:spcAft>
              <a:defRPr sz="3200">
                <a:solidFill>
                  <a:srgbClr val="DCBA21"/>
                </a:solidFill>
                <a:latin typeface="Arial" charset="0"/>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s-ES" sz="2400" b="1" i="0" u="none" strike="noStrike" kern="1200" cap="none" spc="0" normalizeH="0" baseline="0" noProof="0" dirty="0">
              <a:ln>
                <a:noFill/>
              </a:ln>
              <a:solidFill>
                <a:srgbClr val="DCBA21"/>
              </a:solidFill>
              <a:effectLst>
                <a:outerShdw blurRad="38100" dist="38100" dir="2700000" algn="tl">
                  <a:srgbClr val="000000"/>
                </a:outerShdw>
              </a:effectLst>
              <a:uLnTx/>
              <a:uFillTx/>
              <a:latin typeface="Arial" charset="0"/>
              <a:ea typeface="+mn-ea"/>
              <a:cs typeface="+mn-cs"/>
            </a:endParaRPr>
          </a:p>
          <a:p>
            <a:pPr marL="0" marR="0" lvl="0" indent="0" algn="ctr" defTabSz="914400" rtl="0" eaLnBrk="1" fontAlgn="base" latinLnBrk="0" hangingPunct="1">
              <a:lnSpc>
                <a:spcPct val="150000"/>
              </a:lnSpc>
              <a:spcBef>
                <a:spcPct val="0"/>
              </a:spcBef>
              <a:spcAft>
                <a:spcPct val="0"/>
              </a:spcAft>
              <a:buClrTx/>
              <a:buSzTx/>
              <a:buFontTx/>
              <a:buNone/>
              <a:tabLst/>
              <a:defRPr/>
            </a:pPr>
            <a:r>
              <a:rPr kumimoji="0" lang="es-ES" sz="3200" b="1" i="0" u="none" strike="noStrike" kern="1200" cap="none" spc="0" normalizeH="0" baseline="0" noProof="0" dirty="0">
                <a:ln>
                  <a:noFill/>
                </a:ln>
                <a:solidFill>
                  <a:srgbClr val="002060"/>
                </a:solidFill>
                <a:effectLst>
                  <a:outerShdw blurRad="38100" dist="38100" dir="2700000" algn="tl">
                    <a:srgbClr val="000000"/>
                  </a:outerShdw>
                </a:effectLst>
                <a:uLnTx/>
                <a:uFillTx/>
              </a:rPr>
              <a:t>Los archivos universitarios.</a:t>
            </a:r>
          </a:p>
          <a:p>
            <a:pPr marL="0" marR="0" lvl="0" indent="0" algn="ctr" defTabSz="914400" rtl="0" eaLnBrk="1" fontAlgn="base" latinLnBrk="0" hangingPunct="1">
              <a:lnSpc>
                <a:spcPct val="150000"/>
              </a:lnSpc>
              <a:spcBef>
                <a:spcPct val="0"/>
              </a:spcBef>
              <a:spcAft>
                <a:spcPct val="0"/>
              </a:spcAft>
              <a:buClrTx/>
              <a:buSzTx/>
              <a:buFontTx/>
              <a:buNone/>
              <a:tabLst/>
              <a:defRPr/>
            </a:pPr>
            <a:r>
              <a:rPr lang="es-ES" b="1" dirty="0">
                <a:solidFill>
                  <a:srgbClr val="002060"/>
                </a:solidFill>
                <a:effectLst>
                  <a:outerShdw blurRad="38100" dist="38100" dir="2700000" algn="tl">
                    <a:srgbClr val="000000"/>
                  </a:outerShdw>
                </a:effectLst>
              </a:rPr>
              <a:t>De la buena administración a la construcción de identidad institucional</a:t>
            </a:r>
            <a:endParaRPr kumimoji="0" lang="es-ES" sz="3200" b="1" i="0" u="none" strike="noStrike" kern="1200" cap="none" spc="0" normalizeH="0" baseline="0" noProof="0" dirty="0">
              <a:ln>
                <a:noFill/>
              </a:ln>
              <a:solidFill>
                <a:srgbClr val="002060"/>
              </a:solidFill>
              <a:effectLst>
                <a:outerShdw blurRad="38100" dist="38100" dir="2700000" algn="tl">
                  <a:srgbClr val="000000"/>
                </a:outerShdw>
              </a:effectLst>
              <a:uLnTx/>
              <a:uFillTx/>
            </a:endParaRPr>
          </a:p>
        </p:txBody>
      </p:sp>
      <p:sp>
        <p:nvSpPr>
          <p:cNvPr id="3086" name="Text Box 14">
            <a:extLst>
              <a:ext uri="{FF2B5EF4-FFF2-40B4-BE49-F238E27FC236}">
                <a16:creationId xmlns:a16="http://schemas.microsoft.com/office/drawing/2014/main" id="{F5BD47F1-8B8D-4BDA-8DA1-7542CEDEEAB6}"/>
              </a:ext>
            </a:extLst>
          </p:cNvPr>
          <p:cNvSpPr txBox="1">
            <a:spLocks noChangeArrowheads="1"/>
          </p:cNvSpPr>
          <p:nvPr/>
        </p:nvSpPr>
        <p:spPr bwMode="auto">
          <a:xfrm>
            <a:off x="6758278" y="5754688"/>
            <a:ext cx="17427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sz="2400" b="1" i="0" u="none" strike="noStrike" kern="1200" cap="none" spc="0" normalizeH="0" baseline="0" noProof="0" dirty="0">
                <a:ln>
                  <a:noFill/>
                </a:ln>
                <a:solidFill>
                  <a:srgbClr val="0070C0"/>
                </a:solidFill>
                <a:effectLst>
                  <a:outerShdw blurRad="38100" dist="38100" dir="2700000" algn="tl">
                    <a:srgbClr val="000000"/>
                  </a:outerShdw>
                </a:effectLst>
                <a:uLnTx/>
                <a:uFillTx/>
                <a:latin typeface="Arial" charset="0"/>
                <a:ea typeface="+mn-ea"/>
                <a:cs typeface="+mn-cs"/>
              </a:rPr>
              <a:t>Mayo 2020</a:t>
            </a:r>
          </a:p>
        </p:txBody>
      </p:sp>
      <p:sp>
        <p:nvSpPr>
          <p:cNvPr id="3091" name="Text Box 19">
            <a:extLst>
              <a:ext uri="{FF2B5EF4-FFF2-40B4-BE49-F238E27FC236}">
                <a16:creationId xmlns:a16="http://schemas.microsoft.com/office/drawing/2014/main" id="{3EB194FA-DF13-4AB9-B5F9-99C689EB7955}"/>
              </a:ext>
            </a:extLst>
          </p:cNvPr>
          <p:cNvSpPr txBox="1">
            <a:spLocks noChangeArrowheads="1"/>
          </p:cNvSpPr>
          <p:nvPr/>
        </p:nvSpPr>
        <p:spPr bwMode="auto">
          <a:xfrm>
            <a:off x="4788024" y="5139461"/>
            <a:ext cx="3505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rgbClr val="DCBA21"/>
                </a:solidFill>
                <a:latin typeface="Arial" charset="0"/>
              </a:defRPr>
            </a:lvl1pPr>
            <a:lvl2pPr marL="742950" indent="-285750" eaLnBrk="0" hangingPunct="0">
              <a:defRPr sz="3200">
                <a:solidFill>
                  <a:srgbClr val="DCBA21"/>
                </a:solidFill>
                <a:latin typeface="Arial" charset="0"/>
              </a:defRPr>
            </a:lvl2pPr>
            <a:lvl3pPr marL="1143000" indent="-228600" eaLnBrk="0" hangingPunct="0">
              <a:defRPr sz="3200">
                <a:solidFill>
                  <a:srgbClr val="DCBA21"/>
                </a:solidFill>
                <a:latin typeface="Arial" charset="0"/>
              </a:defRPr>
            </a:lvl3pPr>
            <a:lvl4pPr marL="1600200" indent="-228600" eaLnBrk="0" hangingPunct="0">
              <a:defRPr sz="3200">
                <a:solidFill>
                  <a:srgbClr val="DCBA21"/>
                </a:solidFill>
                <a:latin typeface="Arial" charset="0"/>
              </a:defRPr>
            </a:lvl4pPr>
            <a:lvl5pPr marL="2057400" indent="-228600" eaLnBrk="0" hangingPunct="0">
              <a:defRPr sz="3200">
                <a:solidFill>
                  <a:srgbClr val="DCBA21"/>
                </a:solidFill>
                <a:latin typeface="Arial" charset="0"/>
              </a:defRPr>
            </a:lvl5pPr>
            <a:lvl6pPr marL="2514600" indent="-228600" eaLnBrk="0" fontAlgn="base" hangingPunct="0">
              <a:spcBef>
                <a:spcPct val="0"/>
              </a:spcBef>
              <a:spcAft>
                <a:spcPct val="0"/>
              </a:spcAft>
              <a:defRPr sz="3200">
                <a:solidFill>
                  <a:srgbClr val="DCBA21"/>
                </a:solidFill>
                <a:latin typeface="Arial" charset="0"/>
              </a:defRPr>
            </a:lvl6pPr>
            <a:lvl7pPr marL="2971800" indent="-228600" eaLnBrk="0" fontAlgn="base" hangingPunct="0">
              <a:spcBef>
                <a:spcPct val="0"/>
              </a:spcBef>
              <a:spcAft>
                <a:spcPct val="0"/>
              </a:spcAft>
              <a:defRPr sz="3200">
                <a:solidFill>
                  <a:srgbClr val="DCBA21"/>
                </a:solidFill>
                <a:latin typeface="Arial" charset="0"/>
              </a:defRPr>
            </a:lvl7pPr>
            <a:lvl8pPr marL="3429000" indent="-228600" eaLnBrk="0" fontAlgn="base" hangingPunct="0">
              <a:spcBef>
                <a:spcPct val="0"/>
              </a:spcBef>
              <a:spcAft>
                <a:spcPct val="0"/>
              </a:spcAft>
              <a:defRPr sz="3200">
                <a:solidFill>
                  <a:srgbClr val="DCBA21"/>
                </a:solidFill>
                <a:latin typeface="Arial" charset="0"/>
              </a:defRPr>
            </a:lvl8pPr>
            <a:lvl9pPr marL="3886200" indent="-228600" eaLnBrk="0" fontAlgn="base" hangingPunct="0">
              <a:spcBef>
                <a:spcPct val="0"/>
              </a:spcBef>
              <a:spcAft>
                <a:spcPct val="0"/>
              </a:spcAft>
              <a:defRPr sz="3200">
                <a:solidFill>
                  <a:srgbClr val="DCBA2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s-MX" sz="20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charset="0"/>
                <a:ea typeface="+mn-ea"/>
                <a:cs typeface="+mn-cs"/>
              </a:rPr>
              <a:t>Gustavo Villanueva Bazán</a:t>
            </a:r>
            <a:endParaRPr kumimoji="0" lang="es-ES" sz="20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Arial" charset="0"/>
              <a:ea typeface="+mn-ea"/>
              <a:cs typeface="+mn-cs"/>
            </a:endParaRPr>
          </a:p>
        </p:txBody>
      </p:sp>
      <p:pic>
        <p:nvPicPr>
          <p:cNvPr id="9" name="Picture 3">
            <a:extLst>
              <a:ext uri="{FF2B5EF4-FFF2-40B4-BE49-F238E27FC236}">
                <a16:creationId xmlns:a16="http://schemas.microsoft.com/office/drawing/2014/main" id="{C3B4A061-6688-4B45-BDE6-90DBE77C4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12955"/>
            <a:ext cx="1735137" cy="1828800"/>
          </a:xfrm>
          <a:prstGeom prst="rect">
            <a:avLst/>
          </a:prstGeom>
          <a:noFill/>
          <a:effectLst/>
          <a:extLst>
            <a:ext uri="{909E8E84-426E-40DD-AFC4-6F175D3DCCD1}">
              <a14:hiddenFill xmlns:a14="http://schemas.microsoft.com/office/drawing/2010/main">
                <a:solidFill>
                  <a:srgbClr val="FCFEB9"/>
                </a:solidFill>
              </a14:hiddenFill>
            </a:ext>
            <a:ext uri="{AF507438-7753-43E0-B8FC-AC1667EBCBE1}">
              <a14:hiddenEffects xmlns:a14="http://schemas.microsoft.com/office/drawing/2010/main">
                <a:effectLst>
                  <a:outerShdw dist="107763" dir="2700000" algn="ctr" rotWithShape="0">
                    <a:srgbClr val="808080"/>
                  </a:outerShdw>
                </a:effectLst>
              </a14:hiddenEffects>
            </a:ext>
          </a:extLst>
        </p:spPr>
      </p:pic>
      <p:pic>
        <p:nvPicPr>
          <p:cNvPr id="7" name="2 Imagen">
            <a:extLst>
              <a:ext uri="{FF2B5EF4-FFF2-40B4-BE49-F238E27FC236}">
                <a16:creationId xmlns:a16="http://schemas.microsoft.com/office/drawing/2014/main" id="{B385C709-8C63-4555-90EF-EF89C9BA8D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9925" y="644994"/>
            <a:ext cx="5491138" cy="68001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85"/>
                                        </p:tgtEl>
                                        <p:attrNameLst>
                                          <p:attrName>style.visibility</p:attrName>
                                        </p:attrNameLst>
                                      </p:cBhvr>
                                      <p:to>
                                        <p:strVal val="visible"/>
                                      </p:to>
                                    </p:set>
                                    <p:animEffect transition="in" filter="fade">
                                      <p:cBhvr>
                                        <p:cTn id="7" dur="2000"/>
                                        <p:tgtEl>
                                          <p:spTgt spid="3085"/>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086"/>
                                        </p:tgtEl>
                                        <p:attrNameLst>
                                          <p:attrName>style.visibility</p:attrName>
                                        </p:attrNameLst>
                                      </p:cBhvr>
                                      <p:to>
                                        <p:strVal val="visible"/>
                                      </p:to>
                                    </p:set>
                                    <p:animEffect transition="in" filter="fade">
                                      <p:cBhvr>
                                        <p:cTn id="11" dur="2000"/>
                                        <p:tgtEl>
                                          <p:spTgt spid="3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5" grpId="0"/>
      <p:bldP spid="308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73">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98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8" name="Rectangle 2">
            <a:extLst>
              <a:ext uri="{FF2B5EF4-FFF2-40B4-BE49-F238E27FC236}">
                <a16:creationId xmlns:a16="http://schemas.microsoft.com/office/drawing/2014/main" id="{FA4903FE-DEBC-4837-8053-3DFEE7D83B75}"/>
              </a:ext>
            </a:extLst>
          </p:cNvPr>
          <p:cNvSpPr>
            <a:spLocks noGrp="1" noChangeArrowheads="1"/>
          </p:cNvSpPr>
          <p:nvPr>
            <p:ph type="title"/>
          </p:nvPr>
        </p:nvSpPr>
        <p:spPr>
          <a:xfrm>
            <a:off x="234543" y="3433763"/>
            <a:ext cx="2397759" cy="2743200"/>
          </a:xfrm>
        </p:spPr>
        <p:txBody>
          <a:bodyPr anchor="t">
            <a:normAutofit/>
          </a:bodyPr>
          <a:lstStyle/>
          <a:p>
            <a:r>
              <a:rPr lang="es-MX" altLang="es-MX" sz="2900">
                <a:solidFill>
                  <a:schemeClr val="bg1"/>
                </a:solidFill>
              </a:rPr>
              <a:t>Las universidades</a:t>
            </a:r>
            <a:endParaRPr lang="es-ES" altLang="es-MX" sz="2900">
              <a:solidFill>
                <a:schemeClr val="bg1"/>
              </a:solidFill>
            </a:endParaRPr>
          </a:p>
        </p:txBody>
      </p:sp>
      <p:pic>
        <p:nvPicPr>
          <p:cNvPr id="71" name="Graphic 70">
            <a:extLst>
              <a:ext uri="{FF2B5EF4-FFF2-40B4-BE49-F238E27FC236}">
                <a16:creationId xmlns:a16="http://schemas.microsoft.com/office/drawing/2014/main" id="{D7CF0AB9-7FFB-4C40-B897-48DF94C268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1703" y="2236844"/>
            <a:ext cx="685800" cy="685800"/>
          </a:xfrm>
          <a:prstGeom prst="rect">
            <a:avLst/>
          </a:prstGeom>
        </p:spPr>
      </p:pic>
      <p:sp>
        <p:nvSpPr>
          <p:cNvPr id="4099" name="Rectangle 3">
            <a:extLst>
              <a:ext uri="{FF2B5EF4-FFF2-40B4-BE49-F238E27FC236}">
                <a16:creationId xmlns:a16="http://schemas.microsoft.com/office/drawing/2014/main" id="{4E4661AE-2FAA-44A4-AF63-6EDB40C44841}"/>
              </a:ext>
            </a:extLst>
          </p:cNvPr>
          <p:cNvSpPr>
            <a:spLocks noGrp="1" noChangeArrowheads="1"/>
          </p:cNvSpPr>
          <p:nvPr>
            <p:ph idx="1"/>
          </p:nvPr>
        </p:nvSpPr>
        <p:spPr>
          <a:xfrm>
            <a:off x="3248039" y="641615"/>
            <a:ext cx="5467349" cy="5533496"/>
          </a:xfrm>
        </p:spPr>
        <p:txBody>
          <a:bodyPr anchor="ctr">
            <a:normAutofit/>
          </a:bodyPr>
          <a:lstStyle/>
          <a:p>
            <a:pPr>
              <a:lnSpc>
                <a:spcPct val="90000"/>
              </a:lnSpc>
              <a:buFont typeface="Wingdings" panose="05000000000000000000" pitchFamily="2" charset="2"/>
              <a:buNone/>
            </a:pPr>
            <a:r>
              <a:rPr lang="es-MX" altLang="es-MX" sz="3000"/>
              <a:t>	Las universidades a través de su historia han ido definiendo sus características fundamentales, sus objetivos y por tanto, sus tareas esenciales y sus formas de hacer.</a:t>
            </a:r>
          </a:p>
          <a:p>
            <a:pPr>
              <a:lnSpc>
                <a:spcPct val="90000"/>
              </a:lnSpc>
              <a:buFont typeface="Wingdings" panose="05000000000000000000" pitchFamily="2" charset="2"/>
              <a:buNone/>
            </a:pPr>
            <a:r>
              <a:rPr lang="es-MX" altLang="es-MX" sz="3000"/>
              <a:t>	Como centros de transmisión del conocimiento y como instituciones que crean el conocimiento, asumen actitudes críticas ante el mismo.</a:t>
            </a:r>
          </a:p>
          <a:p>
            <a:pPr>
              <a:lnSpc>
                <a:spcPct val="90000"/>
              </a:lnSpc>
              <a:buFont typeface="Wingdings" panose="05000000000000000000" pitchFamily="2" charset="2"/>
              <a:buNone/>
            </a:pPr>
            <a:endParaRPr lang="es-MX" altLang="es-MX" sz="3000"/>
          </a:p>
          <a:p>
            <a:pPr>
              <a:lnSpc>
                <a:spcPct val="90000"/>
              </a:lnSpc>
              <a:buFont typeface="Wingdings" panose="05000000000000000000" pitchFamily="2" charset="2"/>
              <a:buNone/>
            </a:pPr>
            <a:endParaRPr lang="es-ES" altLang="es-MX"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Freeform: Shape 73">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4166"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6" name="Freeform: Shape 75">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906" name="Rectangle 2">
            <a:extLst>
              <a:ext uri="{FF2B5EF4-FFF2-40B4-BE49-F238E27FC236}">
                <a16:creationId xmlns:a16="http://schemas.microsoft.com/office/drawing/2014/main" id="{4A3483FD-09F6-4B22-B55B-4B69948982DE}"/>
              </a:ext>
            </a:extLst>
          </p:cNvPr>
          <p:cNvSpPr>
            <a:spLocks noGrp="1" noChangeArrowheads="1"/>
          </p:cNvSpPr>
          <p:nvPr>
            <p:ph type="title"/>
          </p:nvPr>
        </p:nvSpPr>
        <p:spPr>
          <a:xfrm>
            <a:off x="466344" y="1161288"/>
            <a:ext cx="2702052" cy="4526280"/>
          </a:xfrm>
        </p:spPr>
        <p:txBody>
          <a:bodyPr>
            <a:normAutofit/>
          </a:bodyPr>
          <a:lstStyle/>
          <a:p>
            <a:pPr>
              <a:defRPr/>
            </a:pPr>
            <a:r>
              <a:rPr lang="es-ES" sz="3200">
                <a:effectLst>
                  <a:outerShdw blurRad="38100" dist="38100" dir="2700000" algn="tl">
                    <a:srgbClr val="000000"/>
                  </a:outerShdw>
                </a:effectLst>
                <a:latin typeface="Arial" charset="0"/>
              </a:rPr>
              <a:t>Funciones de las universidades</a:t>
            </a:r>
            <a:endParaRPr lang="es-ES" sz="3200"/>
          </a:p>
        </p:txBody>
      </p:sp>
      <p:sp>
        <p:nvSpPr>
          <p:cNvPr id="78" name="Rectangle 77">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3907" name="Rectangle 3">
            <a:extLst>
              <a:ext uri="{FF2B5EF4-FFF2-40B4-BE49-F238E27FC236}">
                <a16:creationId xmlns:a16="http://schemas.microsoft.com/office/drawing/2014/main" id="{DE315826-162B-42E6-88A4-5BA203B70FF0}"/>
              </a:ext>
            </a:extLst>
          </p:cNvPr>
          <p:cNvSpPr>
            <a:spLocks noGrp="1" noChangeArrowheads="1"/>
          </p:cNvSpPr>
          <p:nvPr>
            <p:ph idx="1"/>
          </p:nvPr>
        </p:nvSpPr>
        <p:spPr>
          <a:xfrm>
            <a:off x="4075611" y="932688"/>
            <a:ext cx="4437453" cy="4992624"/>
          </a:xfrm>
        </p:spPr>
        <p:txBody>
          <a:bodyPr anchor="ctr">
            <a:normAutofit/>
          </a:bodyPr>
          <a:lstStyle/>
          <a:p>
            <a:pPr>
              <a:defRPr/>
            </a:pPr>
            <a:r>
              <a:rPr lang="es-MX" sz="1700">
                <a:effectLst>
                  <a:outerShdw blurRad="38100" dist="38100" dir="2700000" algn="tl">
                    <a:srgbClr val="000000"/>
                  </a:outerShdw>
                </a:effectLst>
              </a:rPr>
              <a:t>Formar recursos humanos de calidad que puedan enfrentar los problemas de la sociedad.</a:t>
            </a:r>
          </a:p>
          <a:p>
            <a:pPr>
              <a:defRPr/>
            </a:pPr>
            <a:r>
              <a:rPr lang="es-MX" sz="1700">
                <a:effectLst>
                  <a:outerShdw blurRad="38100" dist="38100" dir="2700000" algn="tl">
                    <a:srgbClr val="000000"/>
                  </a:outerShdw>
                </a:effectLst>
              </a:rPr>
              <a:t>Investigar para ampliar las fronteras del conocimiento</a:t>
            </a:r>
          </a:p>
          <a:p>
            <a:pPr>
              <a:defRPr/>
            </a:pPr>
            <a:r>
              <a:rPr lang="es-MX" sz="1700">
                <a:effectLst>
                  <a:outerShdw blurRad="38100" dist="38100" dir="2700000" algn="tl">
                    <a:srgbClr val="000000"/>
                  </a:outerShdw>
                </a:effectLst>
              </a:rPr>
              <a:t> Preservar y difundir la cultura nacional y los grandes valores de la cultura universal</a:t>
            </a:r>
            <a:endParaRPr lang="es-ES" sz="1700">
              <a:effectLst>
                <a:outerShdw blurRad="38100" dist="38100" dir="2700000" algn="tl">
                  <a:srgbClr val="000000"/>
                </a:outerShdw>
              </a:effectLst>
            </a:endParaRPr>
          </a:p>
          <a:p>
            <a:pPr>
              <a:buFont typeface="Wingdings" panose="05000000000000000000" pitchFamily="2" charset="2"/>
              <a:buNone/>
              <a:defRPr/>
            </a:pPr>
            <a:endParaRPr lang="es-ES" sz="1700"/>
          </a:p>
        </p:txBody>
      </p:sp>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Rectangle 2">
            <a:extLst>
              <a:ext uri="{FF2B5EF4-FFF2-40B4-BE49-F238E27FC236}">
                <a16:creationId xmlns:a16="http://schemas.microsoft.com/office/drawing/2014/main" id="{58F5D3BF-5929-4E65-A1FF-B868AA2B7B16}"/>
              </a:ext>
            </a:extLst>
          </p:cNvPr>
          <p:cNvSpPr>
            <a:spLocks noGrp="1" noChangeArrowheads="1"/>
          </p:cNvSpPr>
          <p:nvPr>
            <p:ph type="title"/>
          </p:nvPr>
        </p:nvSpPr>
        <p:spPr>
          <a:xfrm>
            <a:off x="445770" y="637125"/>
            <a:ext cx="2851707" cy="5256371"/>
          </a:xfrm>
        </p:spPr>
        <p:txBody>
          <a:bodyPr>
            <a:normAutofit/>
          </a:bodyPr>
          <a:lstStyle/>
          <a:p>
            <a:r>
              <a:rPr lang="es-MX" altLang="es-MX" sz="4200">
                <a:solidFill>
                  <a:schemeClr val="bg1"/>
                </a:solidFill>
              </a:rPr>
              <a:t>Esto se traduce en</a:t>
            </a:r>
            <a:endParaRPr lang="es-ES" altLang="es-MX" sz="4200">
              <a:solidFill>
                <a:schemeClr val="bg1"/>
              </a:solidFill>
            </a:endParaRPr>
          </a:p>
        </p:txBody>
      </p:sp>
      <p:graphicFrame>
        <p:nvGraphicFramePr>
          <p:cNvPr id="6149" name="Rectangle 3">
            <a:extLst>
              <a:ext uri="{FF2B5EF4-FFF2-40B4-BE49-F238E27FC236}">
                <a16:creationId xmlns:a16="http://schemas.microsoft.com/office/drawing/2014/main" id="{CFBA4F99-7E05-4CA9-91A5-E331CEBC715A}"/>
              </a:ext>
            </a:extLst>
          </p:cNvPr>
          <p:cNvGraphicFramePr>
            <a:graphicFrameLocks noGrp="1"/>
          </p:cNvGraphicFramePr>
          <p:nvPr>
            <p:ph idx="1"/>
            <p:extLst>
              <p:ext uri="{D42A27DB-BD31-4B8C-83A1-F6EECF244321}">
                <p14:modId xmlns:p14="http://schemas.microsoft.com/office/powerpoint/2010/main" val="611139329"/>
              </p:ext>
            </p:extLst>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70" name="Rectangle 2">
            <a:extLst>
              <a:ext uri="{FF2B5EF4-FFF2-40B4-BE49-F238E27FC236}">
                <a16:creationId xmlns:a16="http://schemas.microsoft.com/office/drawing/2014/main" id="{CF8286A7-CEBD-4385-A856-6050F3F3C1C6}"/>
              </a:ext>
            </a:extLst>
          </p:cNvPr>
          <p:cNvSpPr>
            <a:spLocks noGrp="1" noChangeArrowheads="1"/>
          </p:cNvSpPr>
          <p:nvPr>
            <p:ph type="title"/>
          </p:nvPr>
        </p:nvSpPr>
        <p:spPr>
          <a:xfrm>
            <a:off x="628650" y="365125"/>
            <a:ext cx="7886700" cy="1325563"/>
          </a:xfrm>
        </p:spPr>
        <p:txBody>
          <a:bodyPr>
            <a:normAutofit/>
          </a:bodyPr>
          <a:lstStyle/>
          <a:p>
            <a:r>
              <a:rPr lang="es-MX" altLang="es-MX"/>
              <a:t>Los documentos universitarios</a:t>
            </a:r>
            <a:endParaRPr lang="es-ES" altLang="es-MX"/>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171" name="Rectangle 3">
            <a:extLst>
              <a:ext uri="{FF2B5EF4-FFF2-40B4-BE49-F238E27FC236}">
                <a16:creationId xmlns:a16="http://schemas.microsoft.com/office/drawing/2014/main" id="{27056D72-D71A-4DDF-A55B-0681AC99658B}"/>
              </a:ext>
            </a:extLst>
          </p:cNvPr>
          <p:cNvSpPr>
            <a:spLocks noGrp="1" noChangeArrowheads="1"/>
          </p:cNvSpPr>
          <p:nvPr>
            <p:ph idx="1"/>
          </p:nvPr>
        </p:nvSpPr>
        <p:spPr>
          <a:xfrm>
            <a:off x="628650" y="1825625"/>
            <a:ext cx="7886700" cy="4351338"/>
          </a:xfrm>
        </p:spPr>
        <p:txBody>
          <a:bodyPr>
            <a:normAutofit/>
          </a:bodyPr>
          <a:lstStyle/>
          <a:p>
            <a:pPr>
              <a:lnSpc>
                <a:spcPct val="90000"/>
              </a:lnSpc>
              <a:buFont typeface="Wingdings" panose="05000000000000000000" pitchFamily="2" charset="2"/>
              <a:buNone/>
            </a:pPr>
            <a:endParaRPr lang="es-MX" altLang="es-MX" sz="2700"/>
          </a:p>
          <a:p>
            <a:pPr>
              <a:lnSpc>
                <a:spcPct val="90000"/>
              </a:lnSpc>
            </a:pPr>
            <a:r>
              <a:rPr lang="es-MX" altLang="es-MX" sz="2700"/>
              <a:t>Las funciones y tareas de las universidades se traducen en documentos que son la forma en que se da curso a la administración.</a:t>
            </a:r>
          </a:p>
          <a:p>
            <a:pPr>
              <a:lnSpc>
                <a:spcPct val="90000"/>
              </a:lnSpc>
            </a:pPr>
            <a:endParaRPr lang="es-MX" altLang="es-MX" sz="2700"/>
          </a:p>
          <a:p>
            <a:pPr>
              <a:lnSpc>
                <a:spcPct val="90000"/>
              </a:lnSpc>
            </a:pPr>
            <a:r>
              <a:rPr lang="es-MX" altLang="es-MX" sz="2700"/>
              <a:t>De esa manera, cotidianamente, las universidades producen importantes cantidades de documentos que en principio tienen valor administrativo o de gestión que se irá transformando en histórico o científico.</a:t>
            </a:r>
          </a:p>
          <a:p>
            <a:pPr>
              <a:lnSpc>
                <a:spcPct val="90000"/>
              </a:lnSpc>
            </a:pPr>
            <a:endParaRPr lang="es-ES" altLang="es-MX" sz="2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8" y="448055"/>
            <a:ext cx="2560777"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194" name="Rectangle 2">
            <a:extLst>
              <a:ext uri="{FF2B5EF4-FFF2-40B4-BE49-F238E27FC236}">
                <a16:creationId xmlns:a16="http://schemas.microsoft.com/office/drawing/2014/main" id="{4EB3A1E5-613C-4757-BA39-7DA9E3E88326}"/>
              </a:ext>
            </a:extLst>
          </p:cNvPr>
          <p:cNvSpPr>
            <a:spLocks noGrp="1" noChangeArrowheads="1"/>
          </p:cNvSpPr>
          <p:nvPr>
            <p:ph type="title"/>
          </p:nvPr>
        </p:nvSpPr>
        <p:spPr>
          <a:xfrm>
            <a:off x="582930" y="731519"/>
            <a:ext cx="2133893" cy="3237579"/>
          </a:xfrm>
        </p:spPr>
        <p:txBody>
          <a:bodyPr>
            <a:normAutofit/>
          </a:bodyPr>
          <a:lstStyle/>
          <a:p>
            <a:r>
              <a:rPr lang="es-MX" altLang="es-MX" sz="2800">
                <a:solidFill>
                  <a:srgbClr val="FFFFFF"/>
                </a:solidFill>
              </a:rPr>
              <a:t>Los archivos universitarios</a:t>
            </a:r>
            <a:endParaRPr lang="es-ES" altLang="es-MX" sz="2800">
              <a:solidFill>
                <a:srgbClr val="FFFFFF"/>
              </a:solidFill>
            </a:endParaRPr>
          </a:p>
        </p:txBody>
      </p:sp>
      <p:sp>
        <p:nvSpPr>
          <p:cNvPr id="74" name="Rectangle 73">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7" y="4419227"/>
            <a:ext cx="2560777"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6" name="Rectangle 7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3452" y="448055"/>
            <a:ext cx="5766356"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1D78C9B9-CCC9-49DB-86AC-9C6C1F213BE9}"/>
              </a:ext>
            </a:extLst>
          </p:cNvPr>
          <p:cNvSpPr>
            <a:spLocks noGrp="1" noChangeArrowheads="1"/>
          </p:cNvSpPr>
          <p:nvPr>
            <p:ph idx="1"/>
          </p:nvPr>
        </p:nvSpPr>
        <p:spPr>
          <a:xfrm>
            <a:off x="3284781" y="686862"/>
            <a:ext cx="5278194" cy="5475129"/>
          </a:xfrm>
        </p:spPr>
        <p:txBody>
          <a:bodyPr anchor="ctr">
            <a:normAutofit/>
          </a:bodyPr>
          <a:lstStyle/>
          <a:p>
            <a:pPr>
              <a:buFont typeface="Wingdings" panose="05000000000000000000" pitchFamily="2" charset="2"/>
              <a:buNone/>
            </a:pPr>
            <a:r>
              <a:rPr lang="es-MX" altLang="es-MX" sz="2300"/>
              <a:t>	Podríamos definirlos en primera instancia como los repositorios de documentos generados por una universidad a través del tiempo, en sus tareas de gobierno, administración y coordinación de las funciones de docencia, investigación y extensión de la cultura, y que se mantienen conservando las relaciones originales que dieron origen, desarrollo y conclusión a los asuntos para los cuales fueron creados</a:t>
            </a:r>
            <a:endParaRPr lang="es-ES" altLang="es-MX" sz="23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3842" name="Rectangle 2">
            <a:extLst>
              <a:ext uri="{FF2B5EF4-FFF2-40B4-BE49-F238E27FC236}">
                <a16:creationId xmlns:a16="http://schemas.microsoft.com/office/drawing/2014/main" id="{4EEF71B3-AE1C-4724-B78F-0B1BF8093C67}"/>
              </a:ext>
            </a:extLst>
          </p:cNvPr>
          <p:cNvSpPr>
            <a:spLocks noGrp="1" noChangeArrowheads="1"/>
          </p:cNvSpPr>
          <p:nvPr>
            <p:ph type="title"/>
          </p:nvPr>
        </p:nvSpPr>
        <p:spPr>
          <a:xfrm>
            <a:off x="628650" y="365125"/>
            <a:ext cx="7886700" cy="1325563"/>
          </a:xfrm>
        </p:spPr>
        <p:txBody>
          <a:bodyPr>
            <a:normAutofit/>
          </a:bodyPr>
          <a:lstStyle/>
          <a:p>
            <a:pPr>
              <a:lnSpc>
                <a:spcPct val="90000"/>
              </a:lnSpc>
            </a:pPr>
            <a:r>
              <a:rPr lang="es-MX" altLang="es-MX"/>
              <a:t>Importancia de los archivos universitarios</a:t>
            </a:r>
            <a:endParaRPr lang="es-ES" altLang="es-MX"/>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3843" name="Rectangle 3">
            <a:extLst>
              <a:ext uri="{FF2B5EF4-FFF2-40B4-BE49-F238E27FC236}">
                <a16:creationId xmlns:a16="http://schemas.microsoft.com/office/drawing/2014/main" id="{4489F97A-2911-464D-B6A0-6359958A1177}"/>
              </a:ext>
            </a:extLst>
          </p:cNvPr>
          <p:cNvSpPr>
            <a:spLocks noGrp="1" noChangeArrowheads="1"/>
          </p:cNvSpPr>
          <p:nvPr>
            <p:ph idx="1"/>
          </p:nvPr>
        </p:nvSpPr>
        <p:spPr>
          <a:xfrm>
            <a:off x="628650" y="1825625"/>
            <a:ext cx="7886700" cy="4351338"/>
          </a:xfrm>
        </p:spPr>
        <p:txBody>
          <a:bodyPr>
            <a:normAutofit/>
          </a:bodyPr>
          <a:lstStyle/>
          <a:p>
            <a:r>
              <a:rPr lang="es-MX" altLang="es-MX">
                <a:cs typeface="Arial" panose="020B0604020202020204" pitchFamily="34" charset="0"/>
              </a:rPr>
              <a:t>Los archivos universitarios </a:t>
            </a:r>
            <a:r>
              <a:rPr lang="es-ES" altLang="es-MX">
                <a:cs typeface="Arial" panose="020B0604020202020204" pitchFamily="34" charset="0"/>
              </a:rPr>
              <a:t>y en general de las instituciones de educación superior, bien conservados  y debidamente organizados, constituyen por un lado, el sustento de la administración, el reflejo de la institución en sus diversos aspectos: orgánico, funcional, normativo, fiscal, etc.</a:t>
            </a:r>
            <a:endParaRPr lang="es-ES" altLang="es-MX">
              <a:cs typeface="Times New Roman" panose="02020603050405020304" pitchFamily="18" charset="0"/>
            </a:endParaRPr>
          </a:p>
          <a:p>
            <a:endParaRPr lang="es-ES" altLang="es-MX"/>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163842">
                                            <p:txEl>
                                              <p:pRg st="0" end="0"/>
                                            </p:txEl>
                                          </p:spTgt>
                                        </p:tgtEl>
                                        <p:attrNameLst>
                                          <p:attrName>style.visibility</p:attrName>
                                        </p:attrNameLst>
                                      </p:cBhvr>
                                      <p:to>
                                        <p:strVal val="visible"/>
                                      </p:to>
                                    </p:set>
                                    <p:anim calcmode="lin" valueType="num">
                                      <p:cBhvr additive="base">
                                        <p:cTn id="7" dur="300" fill="hold"/>
                                        <p:tgtEl>
                                          <p:spTgt spid="163842">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1638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843">
                                            <p:txEl>
                                              <p:pRg st="0" end="0"/>
                                            </p:txEl>
                                          </p:spTgt>
                                        </p:tgtEl>
                                        <p:attrNameLst>
                                          <p:attrName>style.visibility</p:attrName>
                                        </p:attrNameLst>
                                      </p:cBhvr>
                                      <p:to>
                                        <p:strVal val="visible"/>
                                      </p:to>
                                    </p:set>
                                    <p:anim calcmode="lin" valueType="num">
                                      <p:cBhvr additive="base">
                                        <p:cTn id="13" dur="500" fill="hold"/>
                                        <p:tgtEl>
                                          <p:spTgt spid="1638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build="p" autoUpdateAnimBg="0"/>
      <p:bldP spid="1638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E3329F48-FEA8-4FAB-AA6A-DE302F6C3718}"/>
              </a:ext>
            </a:extLst>
          </p:cNvPr>
          <p:cNvSpPr>
            <a:spLocks noChangeArrowheads="1"/>
          </p:cNvSpPr>
          <p:nvPr/>
        </p:nvSpPr>
        <p:spPr bwMode="auto">
          <a:xfrm>
            <a:off x="1231900" y="1555750"/>
            <a:ext cx="6899275"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rgbClr val="DCBA21"/>
                </a:solidFill>
                <a:latin typeface="Arial" panose="020B0604020202020204" pitchFamily="34" charset="0"/>
              </a:defRPr>
            </a:lvl1pPr>
            <a:lvl2pPr marL="742950" indent="-285750" eaLnBrk="0" hangingPunct="0">
              <a:defRPr sz="3200">
                <a:solidFill>
                  <a:srgbClr val="DCBA21"/>
                </a:solidFill>
                <a:latin typeface="Arial" panose="020B0604020202020204" pitchFamily="34" charset="0"/>
              </a:defRPr>
            </a:lvl2pPr>
            <a:lvl3pPr marL="1143000" indent="-228600" eaLnBrk="0" hangingPunct="0">
              <a:defRPr sz="3200">
                <a:solidFill>
                  <a:srgbClr val="DCBA21"/>
                </a:solidFill>
                <a:latin typeface="Arial" panose="020B0604020202020204" pitchFamily="34" charset="0"/>
              </a:defRPr>
            </a:lvl3pPr>
            <a:lvl4pPr marL="1600200" indent="-228600" eaLnBrk="0" hangingPunct="0">
              <a:defRPr sz="3200">
                <a:solidFill>
                  <a:srgbClr val="DCBA21"/>
                </a:solidFill>
                <a:latin typeface="Arial" panose="020B0604020202020204" pitchFamily="34" charset="0"/>
              </a:defRPr>
            </a:lvl4pPr>
            <a:lvl5pPr marL="2057400" indent="-228600" eaLnBrk="0" hangingPunct="0">
              <a:defRPr sz="3200">
                <a:solidFill>
                  <a:srgbClr val="DCBA21"/>
                </a:solidFill>
                <a:latin typeface="Arial" panose="020B0604020202020204" pitchFamily="34" charset="0"/>
              </a:defRPr>
            </a:lvl5pPr>
            <a:lvl6pPr marL="2514600" indent="-228600" eaLnBrk="0" fontAlgn="base" hangingPunct="0">
              <a:spcBef>
                <a:spcPct val="0"/>
              </a:spcBef>
              <a:spcAft>
                <a:spcPct val="0"/>
              </a:spcAft>
              <a:defRPr sz="3200">
                <a:solidFill>
                  <a:srgbClr val="DCBA21"/>
                </a:solidFill>
                <a:latin typeface="Arial" panose="020B0604020202020204" pitchFamily="34" charset="0"/>
              </a:defRPr>
            </a:lvl6pPr>
            <a:lvl7pPr marL="2971800" indent="-228600" eaLnBrk="0" fontAlgn="base" hangingPunct="0">
              <a:spcBef>
                <a:spcPct val="0"/>
              </a:spcBef>
              <a:spcAft>
                <a:spcPct val="0"/>
              </a:spcAft>
              <a:defRPr sz="3200">
                <a:solidFill>
                  <a:srgbClr val="DCBA21"/>
                </a:solidFill>
                <a:latin typeface="Arial" panose="020B0604020202020204" pitchFamily="34" charset="0"/>
              </a:defRPr>
            </a:lvl7pPr>
            <a:lvl8pPr marL="3429000" indent="-228600" eaLnBrk="0" fontAlgn="base" hangingPunct="0">
              <a:spcBef>
                <a:spcPct val="0"/>
              </a:spcBef>
              <a:spcAft>
                <a:spcPct val="0"/>
              </a:spcAft>
              <a:defRPr sz="3200">
                <a:solidFill>
                  <a:srgbClr val="DCBA21"/>
                </a:solidFill>
                <a:latin typeface="Arial" panose="020B0604020202020204" pitchFamily="34" charset="0"/>
              </a:defRPr>
            </a:lvl8pPr>
            <a:lvl9pPr marL="3886200" indent="-228600" eaLnBrk="0" fontAlgn="base" hangingPunct="0">
              <a:spcBef>
                <a:spcPct val="0"/>
              </a:spcBef>
              <a:spcAft>
                <a:spcPct val="0"/>
              </a:spcAft>
              <a:defRPr sz="3200">
                <a:solidFill>
                  <a:srgbClr val="DCBA2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MX" altLang="es-MX"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L</a:t>
            </a:r>
            <a:r>
              <a:rPr kumimoji="0" lang="es-ES" altLang="es-MX" sz="2800" b="0" i="0" u="none" strike="noStrike" kern="1200" cap="none" spc="0" normalizeH="0" baseline="0" noProof="0" dirty="0">
                <a:ln>
                  <a:noFill/>
                </a:ln>
                <a:solidFill>
                  <a:srgbClr val="0070C0"/>
                </a:solidFill>
                <a:effectLst/>
                <a:uLnTx/>
                <a:uFillTx/>
                <a:ea typeface="+mn-ea"/>
                <a:cs typeface="Arial" panose="020B0604020202020204" pitchFamily="34" charset="0"/>
              </a:rPr>
              <a:t>os archivos universitarios, una vez que sus documentos pierden su vigencia, administrativa, se convierten en la fuente obligada para el conocimiento retrospectivo de la institución. A través de los archivos históricos, los interesados pueden acercarse al pasado de las universidades desde sus diversos aspectos: académico, administrativo, cultural. </a:t>
            </a:r>
            <a:endParaRPr kumimoji="0" lang="es-ES" altLang="es-MX" sz="2800" b="0" i="0" u="none" strike="noStrike" kern="1200" cap="none" spc="0" normalizeH="0" baseline="0" noProof="0" dirty="0">
              <a:ln>
                <a:noFill/>
              </a:ln>
              <a:solidFill>
                <a:srgbClr val="0070C0"/>
              </a:solidFill>
              <a:effectLst/>
              <a:uLnTx/>
              <a:uFillTx/>
              <a:latin typeface="Times New Roman" panose="02020603050405020304" pitchFamily="18" charset="0"/>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4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98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66" name="Rectangle 2">
            <a:extLst>
              <a:ext uri="{FF2B5EF4-FFF2-40B4-BE49-F238E27FC236}">
                <a16:creationId xmlns:a16="http://schemas.microsoft.com/office/drawing/2014/main" id="{A2BD238F-22F2-4E43-A31C-B72D73972C29}"/>
              </a:ext>
            </a:extLst>
          </p:cNvPr>
          <p:cNvSpPr>
            <a:spLocks noGrp="1" noChangeArrowheads="1"/>
          </p:cNvSpPr>
          <p:nvPr>
            <p:ph type="title"/>
          </p:nvPr>
        </p:nvSpPr>
        <p:spPr>
          <a:xfrm>
            <a:off x="234543" y="3433763"/>
            <a:ext cx="2397759" cy="2743200"/>
          </a:xfrm>
        </p:spPr>
        <p:txBody>
          <a:bodyPr anchor="t">
            <a:normAutofit/>
          </a:bodyPr>
          <a:lstStyle/>
          <a:p>
            <a:endParaRPr lang="es-ES_tradnl" altLang="es-MX" sz="4200">
              <a:solidFill>
                <a:schemeClr val="bg1"/>
              </a:solidFill>
            </a:endParaRPr>
          </a:p>
        </p:txBody>
      </p:sp>
      <p:pic>
        <p:nvPicPr>
          <p:cNvPr id="71" name="Graphic 70">
            <a:extLst>
              <a:ext uri="{FF2B5EF4-FFF2-40B4-BE49-F238E27FC236}">
                <a16:creationId xmlns:a16="http://schemas.microsoft.com/office/drawing/2014/main" id="{00E4D63B-36D8-450B-BB85-0052177B32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1703" y="2236844"/>
            <a:ext cx="685800" cy="685800"/>
          </a:xfrm>
          <a:prstGeom prst="rect">
            <a:avLst/>
          </a:prstGeom>
        </p:spPr>
      </p:pic>
      <p:sp>
        <p:nvSpPr>
          <p:cNvPr id="11267" name="Rectangle 3">
            <a:extLst>
              <a:ext uri="{FF2B5EF4-FFF2-40B4-BE49-F238E27FC236}">
                <a16:creationId xmlns:a16="http://schemas.microsoft.com/office/drawing/2014/main" id="{7A93E236-BEC0-488F-8080-82A4AFA5D0B2}"/>
              </a:ext>
            </a:extLst>
          </p:cNvPr>
          <p:cNvSpPr>
            <a:spLocks noGrp="1" noChangeArrowheads="1"/>
          </p:cNvSpPr>
          <p:nvPr>
            <p:ph idx="1"/>
          </p:nvPr>
        </p:nvSpPr>
        <p:spPr>
          <a:xfrm>
            <a:off x="3248039" y="641615"/>
            <a:ext cx="5467349" cy="5533496"/>
          </a:xfrm>
        </p:spPr>
        <p:txBody>
          <a:bodyPr anchor="ctr">
            <a:normAutofit/>
          </a:bodyPr>
          <a:lstStyle/>
          <a:p>
            <a:r>
              <a:rPr lang="es-ES" altLang="es-MX"/>
              <a:t>Los documentos del archivo </a:t>
            </a:r>
            <a:r>
              <a:rPr lang="es-MX" altLang="es-MX"/>
              <a:t>son</a:t>
            </a:r>
            <a:r>
              <a:rPr lang="es-ES" altLang="es-MX"/>
              <a:t> fuente obligada para acercarse retrospectivamente a las instituciones y, en un marco educativo, para insertar su parte correspondiente en el desarrollo del proceso histórico cultural de la sociedad en general.</a:t>
            </a:r>
            <a:endParaRPr lang="es-ES_tradnl" altLang="es-MX"/>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4" name="Picture 7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5665603"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12290" name="Rectangle 2">
            <a:extLst>
              <a:ext uri="{FF2B5EF4-FFF2-40B4-BE49-F238E27FC236}">
                <a16:creationId xmlns:a16="http://schemas.microsoft.com/office/drawing/2014/main" id="{30E3062F-0BAF-4DDC-B895-5C58A80439F6}"/>
              </a:ext>
            </a:extLst>
          </p:cNvPr>
          <p:cNvSpPr>
            <a:spLocks noGrp="1" noChangeArrowheads="1"/>
          </p:cNvSpPr>
          <p:nvPr>
            <p:ph type="title"/>
          </p:nvPr>
        </p:nvSpPr>
        <p:spPr>
          <a:xfrm>
            <a:off x="480060" y="1243013"/>
            <a:ext cx="2891790" cy="4371974"/>
          </a:xfrm>
        </p:spPr>
        <p:txBody>
          <a:bodyPr>
            <a:normAutofit/>
          </a:bodyPr>
          <a:lstStyle/>
          <a:p>
            <a:r>
              <a:rPr lang="es-MX" altLang="es-MX" sz="3700">
                <a:solidFill>
                  <a:srgbClr val="FFFFFF"/>
                </a:solidFill>
              </a:rPr>
              <a:t>Las universidades y los archivos</a:t>
            </a:r>
            <a:endParaRPr lang="es-ES" altLang="es-MX" sz="3700">
              <a:solidFill>
                <a:srgbClr val="FFFFFF"/>
              </a:solidFill>
            </a:endParaRPr>
          </a:p>
        </p:txBody>
      </p:sp>
      <p:sp>
        <p:nvSpPr>
          <p:cNvPr id="76" name="Rectangle 7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0637" y="0"/>
            <a:ext cx="404336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1" name="Rectangle 3">
            <a:extLst>
              <a:ext uri="{FF2B5EF4-FFF2-40B4-BE49-F238E27FC236}">
                <a16:creationId xmlns:a16="http://schemas.microsoft.com/office/drawing/2014/main" id="{628FFC34-2ECD-4B32-8953-76046908FB30}"/>
              </a:ext>
            </a:extLst>
          </p:cNvPr>
          <p:cNvSpPr>
            <a:spLocks noGrp="1" noChangeArrowheads="1"/>
          </p:cNvSpPr>
          <p:nvPr>
            <p:ph idx="1"/>
          </p:nvPr>
        </p:nvSpPr>
        <p:spPr>
          <a:xfrm>
            <a:off x="4629150" y="804672"/>
            <a:ext cx="3915918" cy="5230368"/>
          </a:xfrm>
        </p:spPr>
        <p:txBody>
          <a:bodyPr anchor="ctr">
            <a:normAutofit/>
          </a:bodyPr>
          <a:lstStyle/>
          <a:p>
            <a:r>
              <a:rPr lang="es-ES" altLang="es-MX" sz="2100">
                <a:solidFill>
                  <a:srgbClr val="000000"/>
                </a:solidFill>
                <a:cs typeface="Arial" panose="020B0604020202020204" pitchFamily="34" charset="0"/>
              </a:rPr>
              <a:t>Es por </a:t>
            </a:r>
            <a:r>
              <a:rPr lang="es-MX" altLang="es-MX" sz="2100">
                <a:solidFill>
                  <a:srgbClr val="000000"/>
                </a:solidFill>
                <a:cs typeface="Arial" panose="020B0604020202020204" pitchFamily="34" charset="0"/>
              </a:rPr>
              <a:t>todo </a:t>
            </a:r>
            <a:r>
              <a:rPr lang="es-ES" altLang="es-MX" sz="2100">
                <a:solidFill>
                  <a:srgbClr val="000000"/>
                </a:solidFill>
                <a:cs typeface="Arial" panose="020B0604020202020204" pitchFamily="34" charset="0"/>
              </a:rPr>
              <a:t>eso que las instituciones de educación superior, las universidades, como creadoras y reproductoras de cultura, como instituciones que por definición deben marchar a la vanguardia de la ciencia y el conocimiento, tienen la obligación de velar, conjuntamente con otras instancias sociales, por la preservación del patrimonio </a:t>
            </a:r>
            <a:r>
              <a:rPr lang="es-MX" altLang="es-MX" sz="2100">
                <a:solidFill>
                  <a:srgbClr val="000000"/>
                </a:solidFill>
                <a:cs typeface="Arial" panose="020B0604020202020204" pitchFamily="34" charset="0"/>
              </a:rPr>
              <a:t>documental</a:t>
            </a:r>
            <a:r>
              <a:rPr lang="es-ES" altLang="es-MX" sz="2100">
                <a:solidFill>
                  <a:srgbClr val="000000"/>
                </a:solidFill>
                <a:cs typeface="Arial" panose="020B0604020202020204" pitchFamily="34" charset="0"/>
              </a:rPr>
              <a:t> de la sociedad. </a:t>
            </a:r>
          </a:p>
        </p:txBody>
      </p:sp>
    </p:spTree>
  </p:cSld>
  <p:clrMapOvr>
    <a:overrideClrMapping bg1="dk1" tx1="lt1" bg2="dk2" tx2="lt2" accent1="accent1" accent2="accent2" accent3="accent3" accent4="accent4" accent5="accent5" accent6="accent6" hlink="hlink" folHlink="folHlink"/>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65893" name="Rectangle 7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5894" name="Picture 7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5665603"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165890" name="Rectangle 2">
            <a:extLst>
              <a:ext uri="{FF2B5EF4-FFF2-40B4-BE49-F238E27FC236}">
                <a16:creationId xmlns:a16="http://schemas.microsoft.com/office/drawing/2014/main" id="{F897B101-973B-465A-B2B3-6E29A0452AD3}"/>
              </a:ext>
            </a:extLst>
          </p:cNvPr>
          <p:cNvSpPr>
            <a:spLocks noGrp="1" noChangeArrowheads="1"/>
          </p:cNvSpPr>
          <p:nvPr>
            <p:ph type="title" idx="4294967295"/>
          </p:nvPr>
        </p:nvSpPr>
        <p:spPr>
          <a:xfrm>
            <a:off x="480060" y="1243013"/>
            <a:ext cx="2891790" cy="4371974"/>
          </a:xfrm>
        </p:spPr>
        <p:txBody>
          <a:bodyPr vert="horz" lIns="91440" tIns="45720" rIns="91440" bIns="45720" rtlCol="0" anchor="ctr">
            <a:normAutofit/>
          </a:bodyPr>
          <a:lstStyle/>
          <a:p>
            <a:pPr algn="l">
              <a:lnSpc>
                <a:spcPct val="90000"/>
              </a:lnSpc>
            </a:pPr>
            <a:r>
              <a:rPr lang="en-US" altLang="es-MX" kern="1200">
                <a:solidFill>
                  <a:srgbClr val="FFFFFF"/>
                </a:solidFill>
                <a:latin typeface="+mj-lt"/>
                <a:ea typeface="+mj-ea"/>
                <a:cs typeface="+mj-cs"/>
              </a:rPr>
              <a:t>Temática</a:t>
            </a:r>
          </a:p>
        </p:txBody>
      </p:sp>
      <p:sp>
        <p:nvSpPr>
          <p:cNvPr id="165895" name="Rectangle 7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0637" y="0"/>
            <a:ext cx="404336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891" name="Rectangle 3">
            <a:extLst>
              <a:ext uri="{FF2B5EF4-FFF2-40B4-BE49-F238E27FC236}">
                <a16:creationId xmlns:a16="http://schemas.microsoft.com/office/drawing/2014/main" id="{BB19BC87-B90F-440F-985F-AD0242BBB881}"/>
              </a:ext>
            </a:extLst>
          </p:cNvPr>
          <p:cNvSpPr>
            <a:spLocks noGrp="1" noChangeArrowheads="1"/>
          </p:cNvSpPr>
          <p:nvPr>
            <p:ph type="body" idx="4294967295"/>
          </p:nvPr>
        </p:nvSpPr>
        <p:spPr>
          <a:xfrm>
            <a:off x="4629150" y="804672"/>
            <a:ext cx="3915918" cy="5230368"/>
          </a:xfrm>
        </p:spPr>
        <p:txBody>
          <a:bodyPr vert="horz" lIns="91440" tIns="45720" rIns="91440" bIns="45720" rtlCol="0" anchor="ctr">
            <a:normAutofit/>
          </a:bodyPr>
          <a:lstStyle/>
          <a:p>
            <a:pPr indent="-228600">
              <a:lnSpc>
                <a:spcPct val="90000"/>
              </a:lnSpc>
            </a:pPr>
            <a:r>
              <a:rPr lang="en-US" altLang="es-MX" sz="2100">
                <a:solidFill>
                  <a:srgbClr val="000000"/>
                </a:solidFill>
              </a:rPr>
              <a:t>El desarrollo educativo</a:t>
            </a:r>
          </a:p>
          <a:p>
            <a:pPr indent="-228600">
              <a:lnSpc>
                <a:spcPct val="90000"/>
              </a:lnSpc>
            </a:pPr>
            <a:r>
              <a:rPr lang="en-US" altLang="es-MX" sz="2100">
                <a:solidFill>
                  <a:srgbClr val="000000"/>
                </a:solidFill>
              </a:rPr>
              <a:t>La historia de las universidades y de las instituciones educativas </a:t>
            </a:r>
          </a:p>
          <a:p>
            <a:pPr indent="-228600">
              <a:lnSpc>
                <a:spcPct val="90000"/>
              </a:lnSpc>
            </a:pPr>
            <a:r>
              <a:rPr lang="en-US" altLang="es-MX" sz="2100">
                <a:solidFill>
                  <a:srgbClr val="000000"/>
                </a:solidFill>
              </a:rPr>
              <a:t>La historia de las instituciones y de las profesiones</a:t>
            </a:r>
          </a:p>
          <a:p>
            <a:pPr indent="-228600">
              <a:lnSpc>
                <a:spcPct val="90000"/>
              </a:lnSpc>
            </a:pPr>
            <a:r>
              <a:rPr lang="en-US" altLang="es-MX" sz="2100">
                <a:solidFill>
                  <a:srgbClr val="000000"/>
                </a:solidFill>
              </a:rPr>
              <a:t>Problemas recientes como la educación superior, el postgrado, el </a:t>
            </a:r>
            <a:r>
              <a:rPr lang="en-US" altLang="es-MX" sz="2100" i="1">
                <a:solidFill>
                  <a:srgbClr val="000000"/>
                </a:solidFill>
              </a:rPr>
              <a:t>currículum</a:t>
            </a:r>
            <a:r>
              <a:rPr lang="en-US" altLang="es-MX" sz="2100">
                <a:solidFill>
                  <a:srgbClr val="000000"/>
                </a:solidFill>
              </a:rPr>
              <a:t>, la educación popular, etc. </a:t>
            </a:r>
          </a:p>
          <a:p>
            <a:pPr indent="-228600">
              <a:lnSpc>
                <a:spcPct val="90000"/>
              </a:lnSpc>
            </a:pPr>
            <a:r>
              <a:rPr lang="en-US" altLang="es-MX" sz="2100">
                <a:solidFill>
                  <a:srgbClr val="000000"/>
                </a:solidFill>
              </a:rPr>
              <a:t>El desarrollo de la ciencia</a:t>
            </a:r>
          </a:p>
          <a:p>
            <a:pPr indent="-228600">
              <a:lnSpc>
                <a:spcPct val="90000"/>
              </a:lnSpc>
            </a:pPr>
            <a:r>
              <a:rPr lang="en-US" altLang="es-MX" sz="2100">
                <a:solidFill>
                  <a:srgbClr val="000000"/>
                </a:solidFill>
              </a:rPr>
              <a:t>Estudios de los movimientos sociales </a:t>
            </a:r>
          </a:p>
        </p:txBody>
      </p:sp>
    </p:spTree>
  </p:cSld>
  <p:clrMapOvr>
    <a:overrideClrMapping bg1="dk1" tx1="lt1" bg2="dk2" tx2="lt2" accent1="accent1" accent2="accent2" accent3="accent3" accent4="accent4" accent5="accent5" accent6="accent6" hlink="hlink" folHlink="folHlink"/>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additive="base">
                                        <p:cTn id="7" dur="500" fill="hold"/>
                                        <p:tgtEl>
                                          <p:spTgt spid="165890"/>
                                        </p:tgtEl>
                                        <p:attrNameLst>
                                          <p:attrName>ppt_x</p:attrName>
                                        </p:attrNameLst>
                                      </p:cBhvr>
                                      <p:tavLst>
                                        <p:tav tm="0">
                                          <p:val>
                                            <p:strVal val="0-#ppt_w/2"/>
                                          </p:val>
                                        </p:tav>
                                        <p:tav tm="100000">
                                          <p:val>
                                            <p:strVal val="#ppt_x"/>
                                          </p:val>
                                        </p:tav>
                                      </p:tavLst>
                                    </p:anim>
                                    <p:anim calcmode="lin" valueType="num">
                                      <p:cBhvr additive="base">
                                        <p:cTn id="8" dur="500" fill="hold"/>
                                        <p:tgtEl>
                                          <p:spTgt spid="165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5891">
                                            <p:txEl>
                                              <p:pRg st="0" end="0"/>
                                            </p:txEl>
                                          </p:spTgt>
                                        </p:tgtEl>
                                        <p:attrNameLst>
                                          <p:attrName>style.visibility</p:attrName>
                                        </p:attrNameLst>
                                      </p:cBhvr>
                                      <p:to>
                                        <p:strVal val="visible"/>
                                      </p:to>
                                    </p:set>
                                    <p:anim calcmode="lin" valueType="num">
                                      <p:cBhvr additive="base">
                                        <p:cTn id="13" dur="500" fill="hold"/>
                                        <p:tgtEl>
                                          <p:spTgt spid="1658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58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5891">
                                            <p:txEl>
                                              <p:pRg st="1" end="1"/>
                                            </p:txEl>
                                          </p:spTgt>
                                        </p:tgtEl>
                                        <p:attrNameLst>
                                          <p:attrName>style.visibility</p:attrName>
                                        </p:attrNameLst>
                                      </p:cBhvr>
                                      <p:to>
                                        <p:strVal val="visible"/>
                                      </p:to>
                                    </p:set>
                                    <p:anim calcmode="lin" valueType="num">
                                      <p:cBhvr additive="base">
                                        <p:cTn id="19" dur="500" fill="hold"/>
                                        <p:tgtEl>
                                          <p:spTgt spid="1658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5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5891">
                                            <p:txEl>
                                              <p:pRg st="2" end="2"/>
                                            </p:txEl>
                                          </p:spTgt>
                                        </p:tgtEl>
                                        <p:attrNameLst>
                                          <p:attrName>style.visibility</p:attrName>
                                        </p:attrNameLst>
                                      </p:cBhvr>
                                      <p:to>
                                        <p:strVal val="visible"/>
                                      </p:to>
                                    </p:set>
                                    <p:anim calcmode="lin" valueType="num">
                                      <p:cBhvr additive="base">
                                        <p:cTn id="25" dur="500" fill="hold"/>
                                        <p:tgtEl>
                                          <p:spTgt spid="1658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5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5891">
                                            <p:txEl>
                                              <p:pRg st="3" end="3"/>
                                            </p:txEl>
                                          </p:spTgt>
                                        </p:tgtEl>
                                        <p:attrNameLst>
                                          <p:attrName>style.visibility</p:attrName>
                                        </p:attrNameLst>
                                      </p:cBhvr>
                                      <p:to>
                                        <p:strVal val="visible"/>
                                      </p:to>
                                    </p:set>
                                    <p:anim calcmode="lin" valueType="num">
                                      <p:cBhvr additive="base">
                                        <p:cTn id="31" dur="500" fill="hold"/>
                                        <p:tgtEl>
                                          <p:spTgt spid="1658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58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5891">
                                            <p:txEl>
                                              <p:pRg st="4" end="4"/>
                                            </p:txEl>
                                          </p:spTgt>
                                        </p:tgtEl>
                                        <p:attrNameLst>
                                          <p:attrName>style.visibility</p:attrName>
                                        </p:attrNameLst>
                                      </p:cBhvr>
                                      <p:to>
                                        <p:strVal val="visible"/>
                                      </p:to>
                                    </p:set>
                                    <p:anim calcmode="lin" valueType="num">
                                      <p:cBhvr additive="base">
                                        <p:cTn id="37" dur="500" fill="hold"/>
                                        <p:tgtEl>
                                          <p:spTgt spid="16589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58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5891">
                                            <p:txEl>
                                              <p:pRg st="5" end="5"/>
                                            </p:txEl>
                                          </p:spTgt>
                                        </p:tgtEl>
                                        <p:attrNameLst>
                                          <p:attrName>style.visibility</p:attrName>
                                        </p:attrNameLst>
                                      </p:cBhvr>
                                      <p:to>
                                        <p:strVal val="visible"/>
                                      </p:to>
                                    </p:set>
                                    <p:anim calcmode="lin" valueType="num">
                                      <p:cBhvr additive="base">
                                        <p:cTn id="43" dur="500" fill="hold"/>
                                        <p:tgtEl>
                                          <p:spTgt spid="16589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589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autoUpdateAnimBg="0"/>
      <p:bldP spid="16589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30772EFA-3EB9-4A49-93E7-B0FAEDFEC7A4}"/>
              </a:ext>
            </a:extLst>
          </p:cNvPr>
          <p:cNvSpPr>
            <a:spLocks noGrp="1"/>
          </p:cNvSpPr>
          <p:nvPr>
            <p:ph type="title"/>
          </p:nvPr>
        </p:nvSpPr>
        <p:spPr>
          <a:xfrm>
            <a:off x="2284026" y="2043663"/>
            <a:ext cx="4578895" cy="2031055"/>
          </a:xfrm>
        </p:spPr>
        <p:txBody>
          <a:bodyPr vert="horz" lIns="91440" tIns="45720" rIns="91440" bIns="45720" rtlCol="0" anchor="b">
            <a:normAutofit/>
          </a:bodyPr>
          <a:lstStyle/>
          <a:p>
            <a:pPr>
              <a:lnSpc>
                <a:spcPct val="90000"/>
              </a:lnSpc>
            </a:pPr>
            <a:r>
              <a:rPr lang="en-US" sz="4700" kern="1200">
                <a:solidFill>
                  <a:srgbClr val="FFFFFF"/>
                </a:solidFill>
                <a:latin typeface="+mj-lt"/>
                <a:ea typeface="+mj-ea"/>
                <a:cs typeface="+mj-cs"/>
              </a:rPr>
              <a:t>Situación de los archivos universitarios</a:t>
            </a:r>
          </a:p>
        </p:txBody>
      </p:sp>
    </p:spTree>
    <p:extLst>
      <p:ext uri="{BB962C8B-B14F-4D97-AF65-F5344CB8AC3E}">
        <p14:creationId xmlns:p14="http://schemas.microsoft.com/office/powerpoint/2010/main" val="2844727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id="{86ECF424-3023-43B5-AB9D-CAC78C69D767}"/>
              </a:ext>
            </a:extLst>
          </p:cNvPr>
          <p:cNvSpPr>
            <a:spLocks noGrp="1"/>
          </p:cNvSpPr>
          <p:nvPr>
            <p:ph type="title"/>
          </p:nvPr>
        </p:nvSpPr>
        <p:spPr>
          <a:xfrm>
            <a:off x="855638" y="1196752"/>
            <a:ext cx="7432722" cy="4176464"/>
          </a:xfrm>
        </p:spPr>
        <p:txBody>
          <a:bodyPr vert="horz" lIns="91440" tIns="45720" rIns="91440" bIns="45720" rtlCol="0" anchor="t">
            <a:normAutofit/>
          </a:bodyPr>
          <a:lstStyle/>
          <a:p>
            <a:pPr algn="l">
              <a:lnSpc>
                <a:spcPct val="90000"/>
              </a:lnSpc>
            </a:pPr>
            <a:r>
              <a:rPr lang="en-US" sz="2400" kern="1200" dirty="0" err="1">
                <a:solidFill>
                  <a:srgbClr val="002060"/>
                </a:solidFill>
                <a:latin typeface="+mj-lt"/>
                <a:ea typeface="+mj-ea"/>
                <a:cs typeface="+mj-cs"/>
              </a:rPr>
              <a:t>En</a:t>
            </a:r>
            <a:r>
              <a:rPr lang="en-US" sz="2400" kern="1200" dirty="0">
                <a:solidFill>
                  <a:srgbClr val="002060"/>
                </a:solidFill>
                <a:latin typeface="+mj-lt"/>
                <a:ea typeface="+mj-ea"/>
                <a:cs typeface="+mj-cs"/>
              </a:rPr>
              <a:t> 2017 </a:t>
            </a:r>
            <a:r>
              <a:rPr lang="en-US" sz="2400" kern="1200" dirty="0" err="1">
                <a:solidFill>
                  <a:srgbClr val="002060"/>
                </a:solidFill>
                <a:latin typeface="+mj-lt"/>
                <a:ea typeface="+mj-ea"/>
                <a:cs typeface="+mj-cs"/>
              </a:rPr>
              <a:t>hicimos</a:t>
            </a:r>
            <a:r>
              <a:rPr lang="en-US" sz="2400" kern="1200" dirty="0">
                <a:solidFill>
                  <a:srgbClr val="002060"/>
                </a:solidFill>
                <a:latin typeface="+mj-lt"/>
                <a:ea typeface="+mj-ea"/>
                <a:cs typeface="+mj-cs"/>
              </a:rPr>
              <a:t> un </a:t>
            </a:r>
            <a:r>
              <a:rPr lang="en-US" sz="2400" kern="1200" dirty="0" err="1">
                <a:solidFill>
                  <a:srgbClr val="002060"/>
                </a:solidFill>
                <a:latin typeface="+mj-lt"/>
                <a:ea typeface="+mj-ea"/>
                <a:cs typeface="+mj-cs"/>
              </a:rPr>
              <a:t>ejercicio</a:t>
            </a:r>
            <a:r>
              <a:rPr lang="en-US" sz="2400" kern="1200" dirty="0">
                <a:solidFill>
                  <a:srgbClr val="002060"/>
                </a:solidFill>
                <a:latin typeface="+mj-lt"/>
                <a:ea typeface="+mj-ea"/>
                <a:cs typeface="+mj-cs"/>
              </a:rPr>
              <a:t> para </a:t>
            </a:r>
            <a:r>
              <a:rPr lang="en-US" sz="2400" kern="1200" dirty="0" err="1">
                <a:solidFill>
                  <a:srgbClr val="002060"/>
                </a:solidFill>
                <a:latin typeface="+mj-lt"/>
                <a:ea typeface="+mj-ea"/>
                <a:cs typeface="+mj-cs"/>
              </a:rPr>
              <a:t>tener</a:t>
            </a:r>
            <a:r>
              <a:rPr lang="en-US" sz="2400" kern="1200" dirty="0">
                <a:solidFill>
                  <a:srgbClr val="002060"/>
                </a:solidFill>
                <a:latin typeface="+mj-lt"/>
                <a:ea typeface="+mj-ea"/>
                <a:cs typeface="+mj-cs"/>
              </a:rPr>
              <a:t> una idea de </a:t>
            </a:r>
            <a:r>
              <a:rPr lang="en-US" sz="2400" kern="1200" dirty="0" err="1">
                <a:solidFill>
                  <a:srgbClr val="002060"/>
                </a:solidFill>
                <a:latin typeface="+mj-lt"/>
                <a:ea typeface="+mj-ea"/>
                <a:cs typeface="+mj-cs"/>
              </a:rPr>
              <a:t>cómo</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veían</a:t>
            </a:r>
            <a:r>
              <a:rPr lang="en-US" sz="2400" kern="1200" dirty="0">
                <a:solidFill>
                  <a:srgbClr val="002060"/>
                </a:solidFill>
                <a:latin typeface="+mj-lt"/>
                <a:ea typeface="+mj-ea"/>
                <a:cs typeface="+mj-cs"/>
              </a:rPr>
              <a:t> los </a:t>
            </a:r>
            <a:r>
              <a:rPr lang="en-US" sz="2400" kern="1200" dirty="0" err="1">
                <a:solidFill>
                  <a:srgbClr val="002060"/>
                </a:solidFill>
                <a:latin typeface="+mj-lt"/>
                <a:ea typeface="+mj-ea"/>
                <a:cs typeface="+mj-cs"/>
              </a:rPr>
              <a:t>archivistas</a:t>
            </a:r>
            <a:r>
              <a:rPr lang="en-US" sz="2400" kern="1200" dirty="0">
                <a:solidFill>
                  <a:srgbClr val="002060"/>
                </a:solidFill>
                <a:latin typeface="+mj-lt"/>
                <a:ea typeface="+mj-ea"/>
                <a:cs typeface="+mj-cs"/>
              </a:rPr>
              <a:t> la </a:t>
            </a:r>
            <a:r>
              <a:rPr lang="en-US" sz="2400" kern="1200" dirty="0" err="1">
                <a:solidFill>
                  <a:srgbClr val="002060"/>
                </a:solidFill>
                <a:latin typeface="+mj-lt"/>
                <a:ea typeface="+mj-ea"/>
                <a:cs typeface="+mj-cs"/>
              </a:rPr>
              <a:t>situación</a:t>
            </a:r>
            <a:r>
              <a:rPr lang="en-US" sz="2400" kern="1200" dirty="0">
                <a:solidFill>
                  <a:srgbClr val="002060"/>
                </a:solidFill>
                <a:latin typeface="+mj-lt"/>
                <a:ea typeface="+mj-ea"/>
                <a:cs typeface="+mj-cs"/>
              </a:rPr>
              <a:t> de sus </a:t>
            </a:r>
            <a:r>
              <a:rPr lang="en-US" sz="2400" kern="1200" dirty="0" err="1">
                <a:solidFill>
                  <a:srgbClr val="002060"/>
                </a:solidFill>
                <a:latin typeface="+mj-lt"/>
                <a:ea typeface="+mj-ea"/>
                <a:cs typeface="+mj-cs"/>
              </a:rPr>
              <a:t>archivos</a:t>
            </a:r>
            <a:r>
              <a:rPr lang="en-US" sz="2400" kern="1200" dirty="0">
                <a:solidFill>
                  <a:srgbClr val="002060"/>
                </a:solidFill>
                <a:latin typeface="+mj-lt"/>
                <a:ea typeface="+mj-ea"/>
                <a:cs typeface="+mj-cs"/>
              </a:rPr>
              <a:t>. Para </a:t>
            </a:r>
            <a:r>
              <a:rPr lang="en-US" sz="2400" kern="1200" dirty="0" err="1">
                <a:solidFill>
                  <a:srgbClr val="002060"/>
                </a:solidFill>
                <a:latin typeface="+mj-lt"/>
                <a:ea typeface="+mj-ea"/>
                <a:cs typeface="+mj-cs"/>
              </a:rPr>
              <a:t>eso</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obtuvimos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respuestas</a:t>
            </a:r>
            <a:r>
              <a:rPr lang="en-US" sz="2400" kern="1200" dirty="0">
                <a:solidFill>
                  <a:srgbClr val="002060"/>
                </a:solidFill>
                <a:latin typeface="+mj-lt"/>
                <a:ea typeface="+mj-ea"/>
                <a:cs typeface="+mj-cs"/>
              </a:rPr>
              <a:t> de 40 </a:t>
            </a:r>
            <a:r>
              <a:rPr lang="en-US" sz="2400" kern="1200" dirty="0" err="1">
                <a:solidFill>
                  <a:srgbClr val="002060"/>
                </a:solidFill>
                <a:latin typeface="+mj-lt"/>
                <a:ea typeface="+mj-ea"/>
                <a:cs typeface="+mj-cs"/>
              </a:rPr>
              <a:t>colegas</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diversas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instituciones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educativas</a:t>
            </a:r>
            <a:r>
              <a:rPr lang="en-US" sz="2400" kern="1200" dirty="0">
                <a:solidFill>
                  <a:srgbClr val="002060"/>
                </a:solidFill>
                <a:latin typeface="+mj-lt"/>
                <a:ea typeface="+mj-ea"/>
                <a:cs typeface="+mj-cs"/>
              </a:rPr>
              <a:t> tanto de México </a:t>
            </a:r>
            <a:r>
              <a:rPr lang="en-US" sz="2400" kern="1200" dirty="0" err="1">
                <a:solidFill>
                  <a:srgbClr val="002060"/>
                </a:solidFill>
                <a:latin typeface="+mj-lt"/>
                <a:ea typeface="+mj-ea"/>
                <a:cs typeface="+mj-cs"/>
              </a:rPr>
              <a:t>como</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otros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países</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Latinoamérica</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acerca</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cuáles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eran</a:t>
            </a:r>
            <a:r>
              <a:rPr lang="en-US" sz="2400" kern="1200" dirty="0">
                <a:solidFill>
                  <a:srgbClr val="002060"/>
                </a:solidFill>
                <a:latin typeface="+mj-lt"/>
                <a:ea typeface="+mj-ea"/>
                <a:cs typeface="+mj-cs"/>
              </a:rPr>
              <a:t> sus 5 </a:t>
            </a:r>
            <a:r>
              <a:rPr lang="en-US" sz="2400" kern="1200" dirty="0" err="1">
                <a:solidFill>
                  <a:srgbClr val="002060"/>
                </a:solidFill>
                <a:latin typeface="+mj-lt"/>
                <a:ea typeface="+mj-ea"/>
                <a:cs typeface="+mj-cs"/>
              </a:rPr>
              <a:t>principales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fortalezas</a:t>
            </a:r>
            <a:r>
              <a:rPr lang="en-US" sz="2400" kern="1200" dirty="0">
                <a:solidFill>
                  <a:srgbClr val="002060"/>
                </a:solidFill>
                <a:latin typeface="+mj-lt"/>
                <a:ea typeface="+mj-ea"/>
                <a:cs typeface="+mj-cs"/>
              </a:rPr>
              <a:t> y sus 5 </a:t>
            </a:r>
            <a:r>
              <a:rPr lang="en-US" sz="2400" kern="1200" dirty="0" err="1">
                <a:solidFill>
                  <a:srgbClr val="002060"/>
                </a:solidFill>
                <a:latin typeface="+mj-lt"/>
                <a:ea typeface="+mj-ea"/>
                <a:cs typeface="+mj-cs"/>
              </a:rPr>
              <a:t>principales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debilidades</a:t>
            </a:r>
            <a:r>
              <a:rPr lang="en-US" sz="2400" kern="1200" dirty="0">
                <a:solidFill>
                  <a:srgbClr val="002060"/>
                </a:solidFill>
                <a:latin typeface="+mj-lt"/>
                <a:ea typeface="+mj-ea"/>
                <a:cs typeface="+mj-cs"/>
              </a:rPr>
              <a:t>.  </a:t>
            </a:r>
            <a:br>
              <a:rPr lang="en-US" sz="2400" kern="1200" dirty="0">
                <a:solidFill>
                  <a:srgbClr val="002060"/>
                </a:solidFill>
                <a:latin typeface="+mj-lt"/>
                <a:ea typeface="+mj-ea"/>
                <a:cs typeface="+mj-cs"/>
              </a:rPr>
            </a:br>
            <a:r>
              <a:rPr lang="en-US" sz="2400" kern="1200" dirty="0">
                <a:solidFill>
                  <a:srgbClr val="002060"/>
                </a:solidFill>
                <a:latin typeface="+mj-lt"/>
                <a:ea typeface="+mj-ea"/>
                <a:cs typeface="+mj-cs"/>
              </a:rPr>
              <a:t>No es el </a:t>
            </a:r>
            <a:r>
              <a:rPr lang="en-US" sz="2400" kern="1200" dirty="0" err="1">
                <a:solidFill>
                  <a:srgbClr val="002060"/>
                </a:solidFill>
                <a:latin typeface="+mj-lt"/>
                <a:ea typeface="+mj-ea"/>
                <a:cs typeface="+mj-cs"/>
              </a:rPr>
              <a:t>objeto</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esta</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plática</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pero</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quiero</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presentar</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algunos</a:t>
            </a:r>
            <a:r>
              <a:rPr lang="en-US" sz="2400" kern="1200" dirty="0">
                <a:solidFill>
                  <a:srgbClr val="002060"/>
                </a:solidFill>
                <a:latin typeface="+mj-lt"/>
                <a:ea typeface="+mj-ea"/>
                <a:cs typeface="+mj-cs"/>
              </a:rPr>
              <a:t> de los </a:t>
            </a:r>
            <a:r>
              <a:rPr lang="en-US" sz="2400" kern="1200" dirty="0" err="1">
                <a:solidFill>
                  <a:srgbClr val="002060"/>
                </a:solidFill>
                <a:latin typeface="+mj-lt"/>
                <a:ea typeface="+mj-ea"/>
                <a:cs typeface="+mj-cs"/>
              </a:rPr>
              <a:t>resultados</a:t>
            </a:r>
            <a:r>
              <a:rPr lang="en-US" sz="2400" kern="1200" dirty="0">
                <a:solidFill>
                  <a:srgbClr val="002060"/>
                </a:solidFill>
                <a:latin typeface="+mj-lt"/>
                <a:ea typeface="+mj-ea"/>
                <a:cs typeface="+mj-cs"/>
              </a:rPr>
              <a:t> (el </a:t>
            </a:r>
            <a:r>
              <a:rPr lang="en-US" sz="2400" kern="1200" dirty="0" err="1">
                <a:solidFill>
                  <a:srgbClr val="002060"/>
                </a:solidFill>
                <a:latin typeface="+mj-lt"/>
                <a:ea typeface="+mj-ea"/>
                <a:cs typeface="+mj-cs"/>
              </a:rPr>
              <a:t>estudio</a:t>
            </a:r>
            <a:r>
              <a:rPr lang="en-US" sz="2400" kern="1200" dirty="0">
                <a:solidFill>
                  <a:srgbClr val="002060"/>
                </a:solidFill>
                <a:latin typeface="+mj-lt"/>
                <a:ea typeface="+mj-ea"/>
                <a:cs typeface="+mj-cs"/>
              </a:rPr>
              <a:t> es </a:t>
            </a:r>
            <a:r>
              <a:rPr lang="en-US" sz="2400" kern="1200" dirty="0" err="1">
                <a:solidFill>
                  <a:srgbClr val="002060"/>
                </a:solidFill>
                <a:latin typeface="+mj-lt"/>
                <a:ea typeface="+mj-ea"/>
                <a:cs typeface="+mj-cs"/>
              </a:rPr>
              <a:t>mucho</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más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amplio</a:t>
            </a:r>
            <a:r>
              <a:rPr lang="en-US" sz="2400" kern="1200" dirty="0">
                <a:solidFill>
                  <a:srgbClr val="002060"/>
                </a:solidFill>
                <a:latin typeface="+mj-lt"/>
                <a:ea typeface="+mj-ea"/>
                <a:cs typeface="+mj-cs"/>
              </a:rPr>
              <a:t>) para </a:t>
            </a:r>
            <a:r>
              <a:rPr lang="en-US" sz="2400" kern="1200" dirty="0" err="1">
                <a:solidFill>
                  <a:srgbClr val="002060"/>
                </a:solidFill>
                <a:latin typeface="+mj-lt"/>
                <a:ea typeface="+mj-ea"/>
                <a:cs typeface="+mj-cs"/>
              </a:rPr>
              <a:t>comentar</a:t>
            </a:r>
            <a:r>
              <a:rPr lang="en-US" sz="2400" kern="1200" dirty="0">
                <a:solidFill>
                  <a:srgbClr val="002060"/>
                </a:solidFill>
                <a:latin typeface="+mj-lt"/>
                <a:ea typeface="+mj-ea"/>
                <a:cs typeface="+mj-cs"/>
              </a:rPr>
              <a:t> los </a:t>
            </a:r>
            <a:r>
              <a:rPr lang="en-US" sz="2400" kern="1200" dirty="0" err="1">
                <a:solidFill>
                  <a:srgbClr val="002060"/>
                </a:solidFill>
                <a:latin typeface="+mj-lt"/>
                <a:ea typeface="+mj-ea"/>
                <a:cs typeface="+mj-cs"/>
              </a:rPr>
              <a:t>temas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principales</a:t>
            </a:r>
            <a:r>
              <a:rPr lang="en-US" sz="2400" kern="1200" dirty="0">
                <a:solidFill>
                  <a:srgbClr val="002060"/>
                </a:solidFill>
                <a:latin typeface="+mj-lt"/>
                <a:ea typeface="+mj-ea"/>
                <a:cs typeface="+mj-cs"/>
              </a:rPr>
              <a:t> que </a:t>
            </a:r>
            <a:r>
              <a:rPr lang="en-US" sz="2400" kern="1200" dirty="0" err="1">
                <a:solidFill>
                  <a:srgbClr val="002060"/>
                </a:solidFill>
                <a:latin typeface="+mj-lt"/>
                <a:ea typeface="+mj-ea"/>
                <a:cs typeface="+mj-cs"/>
              </a:rPr>
              <a:t>están</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en</a:t>
            </a:r>
            <a:r>
              <a:rPr lang="en-US" sz="2400" kern="1200" dirty="0">
                <a:solidFill>
                  <a:srgbClr val="002060"/>
                </a:solidFill>
                <a:latin typeface="+mj-lt"/>
                <a:ea typeface="+mj-ea"/>
                <a:cs typeface="+mj-cs"/>
              </a:rPr>
              <a:t> la </a:t>
            </a:r>
            <a:r>
              <a:rPr lang="en-US" sz="2400" kern="1200" dirty="0" err="1">
                <a:solidFill>
                  <a:srgbClr val="002060"/>
                </a:solidFill>
                <a:latin typeface="+mj-lt"/>
                <a:ea typeface="+mj-ea"/>
                <a:cs typeface="+mj-cs"/>
              </a:rPr>
              <a:t>mira</a:t>
            </a:r>
            <a:r>
              <a:rPr lang="en-US" sz="2400" kern="1200" dirty="0">
                <a:solidFill>
                  <a:srgbClr val="002060"/>
                </a:solidFill>
                <a:latin typeface="+mj-lt"/>
                <a:ea typeface="+mj-ea"/>
                <a:cs typeface="+mj-cs"/>
              </a:rPr>
              <a:t> de los </a:t>
            </a:r>
            <a:r>
              <a:rPr lang="en-US" sz="2400" kern="1200" dirty="0" err="1">
                <a:solidFill>
                  <a:srgbClr val="002060"/>
                </a:solidFill>
                <a:latin typeface="+mj-lt"/>
                <a:ea typeface="+mj-ea"/>
                <a:cs typeface="+mj-cs"/>
              </a:rPr>
              <a:t>profesionales</a:t>
            </a:r>
            <a:r>
              <a:rPr lang="en-US" sz="2400" kern="1200" dirty="0">
                <a:solidFill>
                  <a:srgbClr val="002060"/>
                </a:solidFill>
                <a:latin typeface="+mj-lt"/>
                <a:ea typeface="+mj-ea"/>
                <a:cs typeface="+mj-cs"/>
              </a:rPr>
              <a:t> de los </a:t>
            </a:r>
            <a:r>
              <a:rPr lang="en-US" sz="2400" kern="1200" dirty="0" err="1">
                <a:solidFill>
                  <a:srgbClr val="002060"/>
                </a:solidFill>
                <a:latin typeface="+mj-lt"/>
                <a:ea typeface="+mj-ea"/>
                <a:cs typeface="+mj-cs"/>
              </a:rPr>
              <a:t>archivos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universitarios</a:t>
            </a:r>
            <a:r>
              <a:rPr lang="en-US" sz="2400" kern="1200" dirty="0">
                <a:solidFill>
                  <a:srgbClr val="002060"/>
                </a:solidFill>
                <a:latin typeface="+mj-lt"/>
                <a:ea typeface="+mj-ea"/>
                <a:cs typeface="+mj-cs"/>
              </a:rPr>
              <a:t>. Se </a:t>
            </a:r>
            <a:r>
              <a:rPr lang="en-US" sz="2400" kern="1200" dirty="0" err="1">
                <a:solidFill>
                  <a:srgbClr val="002060"/>
                </a:solidFill>
                <a:latin typeface="+mj-lt"/>
                <a:ea typeface="+mj-ea"/>
                <a:cs typeface="+mj-cs"/>
              </a:rPr>
              <a:t>trata</a:t>
            </a:r>
            <a:r>
              <a:rPr lang="en-US" sz="2400" kern="1200" dirty="0">
                <a:solidFill>
                  <a:srgbClr val="002060"/>
                </a:solidFill>
                <a:latin typeface="+mj-lt"/>
                <a:ea typeface="+mj-ea"/>
                <a:cs typeface="+mj-cs"/>
              </a:rPr>
              <a:t> tanto de </a:t>
            </a:r>
            <a:r>
              <a:rPr lang="en-US" sz="2400" kern="1200" dirty="0" err="1">
                <a:solidFill>
                  <a:srgbClr val="002060"/>
                </a:solidFill>
                <a:latin typeface="+mj-lt"/>
                <a:ea typeface="+mj-ea"/>
                <a:cs typeface="+mj-cs"/>
              </a:rPr>
              <a:t>bondades</a:t>
            </a:r>
            <a:r>
              <a:rPr lang="en-US" sz="2400" kern="1200" dirty="0">
                <a:solidFill>
                  <a:srgbClr val="002060"/>
                </a:solidFill>
                <a:latin typeface="+mj-lt"/>
                <a:ea typeface="+mj-ea"/>
                <a:cs typeface="+mj-cs"/>
              </a:rPr>
              <a:t>, </a:t>
            </a:r>
            <a:r>
              <a:rPr lang="en-US" sz="2400" kern="1200" dirty="0" err="1">
                <a:solidFill>
                  <a:srgbClr val="002060"/>
                </a:solidFill>
                <a:latin typeface="+mj-lt"/>
                <a:ea typeface="+mj-ea"/>
                <a:cs typeface="+mj-cs"/>
              </a:rPr>
              <a:t>como</a:t>
            </a:r>
            <a:r>
              <a:rPr lang="en-US" sz="2400" kern="1200" dirty="0">
                <a:solidFill>
                  <a:srgbClr val="002060"/>
                </a:solidFill>
                <a:latin typeface="+mj-lt"/>
                <a:ea typeface="+mj-ea"/>
                <a:cs typeface="+mj-cs"/>
              </a:rPr>
              <a:t> de </a:t>
            </a:r>
            <a:r>
              <a:rPr lang="en-US" sz="2400" kern="1200" dirty="0" err="1">
                <a:solidFill>
                  <a:srgbClr val="002060"/>
                </a:solidFill>
                <a:latin typeface="+mj-lt"/>
                <a:ea typeface="+mj-ea"/>
                <a:cs typeface="+mj-cs"/>
              </a:rPr>
              <a:t>carencia</a:t>
            </a:r>
            <a:r>
              <a:rPr lang="en-US" sz="2400" kern="1200" dirty="0" err="1">
                <a:solidFill>
                  <a:schemeClr val="tx1"/>
                </a:solidFill>
                <a:latin typeface="+mj-lt"/>
                <a:ea typeface="+mj-ea"/>
                <a:cs typeface="+mj-cs"/>
              </a:rPr>
              <a:t>s</a:t>
            </a:r>
            <a:r>
              <a:rPr lang="en-US" sz="2400" kern="1200" dirty="0">
                <a:solidFill>
                  <a:schemeClr val="tx1"/>
                </a:solidFill>
                <a:latin typeface="+mj-lt"/>
                <a:ea typeface="+mj-ea"/>
                <a:cs typeface="+mj-cs"/>
              </a:rPr>
              <a:t>.    </a:t>
            </a: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sp>
        <p:nvSpPr>
          <p:cNvPr id="59" name="Rectangle 58">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040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Título"/>
          <p:cNvSpPr>
            <a:spLocks noGrp="1"/>
          </p:cNvSpPr>
          <p:nvPr>
            <p:ph type="title"/>
          </p:nvPr>
        </p:nvSpPr>
        <p:spPr>
          <a:xfrm>
            <a:off x="628650" y="668377"/>
            <a:ext cx="7886700" cy="1325563"/>
          </a:xfrm>
        </p:spPr>
        <p:txBody>
          <a:bodyPr>
            <a:normAutofit fontScale="90000"/>
          </a:bodyPr>
          <a:lstStyle/>
          <a:p>
            <a:r>
              <a:rPr lang="es-MX" dirty="0"/>
              <a:t>Temas que se presentaron a los encuestados </a:t>
            </a:r>
          </a:p>
        </p:txBody>
      </p:sp>
      <p:sp>
        <p:nvSpPr>
          <p:cNvPr id="6" name="5 Marcador de contenido"/>
          <p:cNvSpPr>
            <a:spLocks noGrp="1"/>
          </p:cNvSpPr>
          <p:nvPr>
            <p:ph sz="half" idx="1"/>
          </p:nvPr>
        </p:nvSpPr>
        <p:spPr>
          <a:xfrm>
            <a:off x="628650" y="2177456"/>
            <a:ext cx="3823335" cy="3795748"/>
          </a:xfrm>
        </p:spPr>
        <p:txBody>
          <a:bodyPr>
            <a:normAutofit/>
          </a:bodyPr>
          <a:lstStyle/>
          <a:p>
            <a:pPr marL="514350" lvl="0" indent="-514350">
              <a:lnSpc>
                <a:spcPct val="90000"/>
              </a:lnSpc>
              <a:buFont typeface="+mj-lt"/>
              <a:buAutoNum type="arabicPeriod"/>
            </a:pPr>
            <a:r>
              <a:rPr lang="es-MX" sz="1600" dirty="0"/>
              <a:t>Personal</a:t>
            </a:r>
          </a:p>
          <a:p>
            <a:pPr marL="514350" lvl="0" indent="-514350">
              <a:lnSpc>
                <a:spcPct val="90000"/>
              </a:lnSpc>
              <a:buFont typeface="+mj-lt"/>
              <a:buAutoNum type="arabicPeriod"/>
            </a:pPr>
            <a:r>
              <a:rPr lang="es-MX" sz="1600" dirty="0"/>
              <a:t>Presupuesto/Recursos Financieros</a:t>
            </a:r>
          </a:p>
          <a:p>
            <a:pPr marL="514350" lvl="0" indent="-514350">
              <a:lnSpc>
                <a:spcPct val="90000"/>
              </a:lnSpc>
              <a:buFont typeface="+mj-lt"/>
              <a:buAutoNum type="arabicPeriod"/>
            </a:pPr>
            <a:r>
              <a:rPr lang="es-MX" sz="1600" dirty="0"/>
              <a:t>Recursos materiales</a:t>
            </a:r>
          </a:p>
          <a:p>
            <a:pPr marL="514350" lvl="0" indent="-514350">
              <a:lnSpc>
                <a:spcPct val="90000"/>
              </a:lnSpc>
              <a:buFont typeface="+mj-lt"/>
              <a:buAutoNum type="arabicPeriod"/>
            </a:pPr>
            <a:r>
              <a:rPr lang="es-MX" sz="1600" dirty="0"/>
              <a:t>Procesos archivísticos</a:t>
            </a:r>
          </a:p>
          <a:p>
            <a:pPr marL="514350" lvl="0" indent="-514350">
              <a:lnSpc>
                <a:spcPct val="90000"/>
              </a:lnSpc>
              <a:buFont typeface="+mj-lt"/>
              <a:buAutoNum type="arabicPeriod"/>
            </a:pPr>
            <a:r>
              <a:rPr lang="es-MX" sz="1600" dirty="0"/>
              <a:t>Difusión y proyección del archivo</a:t>
            </a:r>
          </a:p>
          <a:p>
            <a:pPr marL="514350" lvl="0" indent="-514350">
              <a:lnSpc>
                <a:spcPct val="90000"/>
              </a:lnSpc>
              <a:buFont typeface="+mj-lt"/>
              <a:buAutoNum type="arabicPeriod"/>
            </a:pPr>
            <a:r>
              <a:rPr lang="es-MX" sz="1600" dirty="0"/>
              <a:t>Acervo y contenidos documentales </a:t>
            </a:r>
          </a:p>
          <a:p>
            <a:pPr marL="514350" lvl="0" indent="-514350">
              <a:lnSpc>
                <a:spcPct val="90000"/>
              </a:lnSpc>
              <a:buFont typeface="+mj-lt"/>
              <a:buAutoNum type="arabicPeriod"/>
            </a:pPr>
            <a:r>
              <a:rPr lang="es-MX" sz="1600" dirty="0"/>
              <a:t>Apoyo de autoridades y política institucional</a:t>
            </a:r>
          </a:p>
          <a:p>
            <a:pPr marL="514350" lvl="0" indent="-514350">
              <a:lnSpc>
                <a:spcPct val="90000"/>
              </a:lnSpc>
              <a:buFont typeface="+mj-lt"/>
              <a:buAutoNum type="arabicPeriod"/>
            </a:pPr>
            <a:r>
              <a:rPr lang="es-MX" sz="1600" dirty="0"/>
              <a:t>Estructura organizacional</a:t>
            </a:r>
          </a:p>
          <a:p>
            <a:pPr marL="514350" lvl="0" indent="-514350">
              <a:lnSpc>
                <a:spcPct val="90000"/>
              </a:lnSpc>
              <a:buFont typeface="+mj-lt"/>
              <a:buAutoNum type="arabicPeriod"/>
            </a:pPr>
            <a:r>
              <a:rPr lang="es-MX" sz="1600" dirty="0"/>
              <a:t>Situación y condiciones del espacio físico </a:t>
            </a:r>
          </a:p>
          <a:p>
            <a:pPr marL="514350" lvl="0" indent="-514350">
              <a:lnSpc>
                <a:spcPct val="90000"/>
              </a:lnSpc>
              <a:buFont typeface="+mj-lt"/>
              <a:buAutoNum type="arabicPeriod"/>
            </a:pPr>
            <a:r>
              <a:rPr lang="es-MX" sz="1600" dirty="0"/>
              <a:t>Proyecto y programas de trabajo</a:t>
            </a:r>
          </a:p>
        </p:txBody>
      </p:sp>
      <p:sp>
        <p:nvSpPr>
          <p:cNvPr id="7" name="6 Marcador de contenido"/>
          <p:cNvSpPr>
            <a:spLocks noGrp="1"/>
          </p:cNvSpPr>
          <p:nvPr>
            <p:ph sz="half" idx="2"/>
          </p:nvPr>
        </p:nvSpPr>
        <p:spPr>
          <a:xfrm>
            <a:off x="4692015" y="2177456"/>
            <a:ext cx="3823335" cy="3795748"/>
          </a:xfrm>
        </p:spPr>
        <p:txBody>
          <a:bodyPr>
            <a:normAutofit/>
          </a:bodyPr>
          <a:lstStyle/>
          <a:p>
            <a:pPr marL="514350" lvl="0" indent="-514350">
              <a:lnSpc>
                <a:spcPct val="90000"/>
              </a:lnSpc>
              <a:buFont typeface="+mj-lt"/>
              <a:buAutoNum type="arabicPeriod" startAt="11"/>
            </a:pPr>
            <a:r>
              <a:rPr lang="es-MX" sz="1800"/>
              <a:t>Normatividad interna y externa</a:t>
            </a:r>
          </a:p>
          <a:p>
            <a:pPr marL="514350" lvl="0" indent="-514350">
              <a:lnSpc>
                <a:spcPct val="90000"/>
              </a:lnSpc>
              <a:buFont typeface="+mj-lt"/>
              <a:buAutoNum type="arabicPeriod" startAt="11"/>
            </a:pPr>
            <a:r>
              <a:rPr lang="es-MX" sz="1800"/>
              <a:t>Cultura archivística</a:t>
            </a:r>
          </a:p>
          <a:p>
            <a:pPr marL="514350" lvl="0" indent="-514350">
              <a:lnSpc>
                <a:spcPct val="90000"/>
              </a:lnSpc>
              <a:buFont typeface="+mj-lt"/>
              <a:buAutoNum type="arabicPeriod" startAt="11"/>
            </a:pPr>
            <a:r>
              <a:rPr lang="es-MX" sz="1800"/>
              <a:t>Tratamiento de archivos electrónicos y sitio web</a:t>
            </a:r>
          </a:p>
          <a:p>
            <a:pPr marL="514350" lvl="0" indent="-514350">
              <a:lnSpc>
                <a:spcPct val="90000"/>
              </a:lnSpc>
              <a:buFont typeface="+mj-lt"/>
              <a:buAutoNum type="arabicPeriod" startAt="11"/>
            </a:pPr>
            <a:r>
              <a:rPr lang="es-MX" sz="1800"/>
              <a:t>Teoría archivística</a:t>
            </a:r>
          </a:p>
          <a:p>
            <a:pPr marL="514350" lvl="0" indent="-514350">
              <a:lnSpc>
                <a:spcPct val="90000"/>
              </a:lnSpc>
              <a:buFont typeface="+mj-lt"/>
              <a:buAutoNum type="arabicPeriod" startAt="11"/>
            </a:pPr>
            <a:r>
              <a:rPr lang="es-MX" sz="1800"/>
              <a:t>Condicionamiento de factores externos</a:t>
            </a:r>
          </a:p>
          <a:p>
            <a:pPr marL="514350" lvl="0" indent="-514350">
              <a:lnSpc>
                <a:spcPct val="90000"/>
              </a:lnSpc>
              <a:buFont typeface="+mj-lt"/>
              <a:buAutoNum type="arabicPeriod" startAt="11"/>
            </a:pPr>
            <a:r>
              <a:rPr lang="es-MX" sz="1800"/>
              <a:t>Certificación de procesos</a:t>
            </a:r>
          </a:p>
          <a:p>
            <a:pPr marL="514350" lvl="0" indent="-514350">
              <a:lnSpc>
                <a:spcPct val="90000"/>
              </a:lnSpc>
              <a:buFont typeface="+mj-lt"/>
              <a:buAutoNum type="arabicPeriod" startAt="11"/>
            </a:pPr>
            <a:r>
              <a:rPr lang="es-MX" sz="1800"/>
              <a:t>Ambiente laboral</a:t>
            </a:r>
          </a:p>
          <a:p>
            <a:pPr marL="514350" lvl="0" indent="-514350">
              <a:lnSpc>
                <a:spcPct val="90000"/>
              </a:lnSpc>
              <a:buFont typeface="+mj-lt"/>
              <a:buAutoNum type="arabicPeriod" startAt="11"/>
            </a:pPr>
            <a:r>
              <a:rPr lang="es-MX" sz="1800"/>
              <a:t>Gestión documental y SIA</a:t>
            </a:r>
          </a:p>
          <a:p>
            <a:pPr marL="514350" lvl="0" indent="-514350">
              <a:lnSpc>
                <a:spcPct val="90000"/>
              </a:lnSpc>
              <a:buFont typeface="+mj-lt"/>
              <a:buAutoNum type="arabicPeriod" startAt="11"/>
            </a:pPr>
            <a:r>
              <a:rPr lang="es-MX" sz="1800"/>
              <a:t>Formación de cuadros y capacitación</a:t>
            </a:r>
          </a:p>
          <a:p>
            <a:pPr marL="514350" indent="-514350">
              <a:lnSpc>
                <a:spcPct val="90000"/>
              </a:lnSpc>
              <a:buFont typeface="+mj-lt"/>
              <a:buAutoNum type="arabicPeriod" startAt="11"/>
            </a:pPr>
            <a:r>
              <a:rPr lang="es-MX" sz="1800"/>
              <a:t>Conservación de los documentos</a:t>
            </a:r>
          </a:p>
          <a:p>
            <a:pPr>
              <a:lnSpc>
                <a:spcPct val="90000"/>
              </a:lnSpc>
            </a:pPr>
            <a:endParaRPr lang="es-MX" sz="1800"/>
          </a:p>
        </p:txBody>
      </p:sp>
    </p:spTree>
    <p:extLst>
      <p:ext uri="{BB962C8B-B14F-4D97-AF65-F5344CB8AC3E}">
        <p14:creationId xmlns:p14="http://schemas.microsoft.com/office/powerpoint/2010/main" val="3776981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1 Gráfico"/>
          <p:cNvGraphicFramePr>
            <a:graphicFrameLocks noGrp="1"/>
          </p:cNvGraphicFramePr>
          <p:nvPr>
            <p:extLst>
              <p:ext uri="{D42A27DB-BD31-4B8C-83A1-F6EECF244321}">
                <p14:modId xmlns:p14="http://schemas.microsoft.com/office/powerpoint/2010/main" val="812712050"/>
              </p:ext>
            </p:extLst>
          </p:nvPr>
        </p:nvGraphicFramePr>
        <p:xfrm>
          <a:off x="482600" y="643467"/>
          <a:ext cx="8178799" cy="5571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939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4199145480"/>
              </p:ext>
            </p:extLst>
          </p:nvPr>
        </p:nvGraphicFramePr>
        <p:xfrm>
          <a:off x="482600" y="643466"/>
          <a:ext cx="8178799" cy="55710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3657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994524739"/>
              </p:ext>
            </p:extLst>
          </p:nvPr>
        </p:nvGraphicFramePr>
        <p:xfrm>
          <a:off x="482600" y="643467"/>
          <a:ext cx="8178799" cy="55710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0340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1409477856"/>
              </p:ext>
            </p:extLst>
          </p:nvPr>
        </p:nvGraphicFramePr>
        <p:xfrm>
          <a:off x="482600" y="643466"/>
          <a:ext cx="8178799" cy="55710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0334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3837957849"/>
              </p:ext>
            </p:extLst>
          </p:nvPr>
        </p:nvGraphicFramePr>
        <p:xfrm>
          <a:off x="482600" y="643466"/>
          <a:ext cx="8178799" cy="55710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6050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ext uri="{D42A27DB-BD31-4B8C-83A1-F6EECF244321}">
                <p14:modId xmlns:p14="http://schemas.microsoft.com/office/powerpoint/2010/main" val="1576505302"/>
              </p:ext>
            </p:extLst>
          </p:nvPr>
        </p:nvGraphicFramePr>
        <p:xfrm>
          <a:off x="482600" y="643467"/>
          <a:ext cx="8178799" cy="5571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7677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027C52-EAEF-417D-B99C-DBFD6D134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550" y="0"/>
            <a:ext cx="893445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F0977BDD-F21B-4E52-8FAE-69AA18080B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49933" t="3964" b="3964"/>
          <a:stretch/>
        </p:blipFill>
        <p:spPr>
          <a:xfrm flipH="1">
            <a:off x="4171645" y="1"/>
            <a:ext cx="4972355"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12" name="Rectangle 11">
            <a:extLst>
              <a:ext uri="{FF2B5EF4-FFF2-40B4-BE49-F238E27FC236}">
                <a16:creationId xmlns:a16="http://schemas.microsoft.com/office/drawing/2014/main" id="{9FF39A25-DBCE-442D-A2E3-C0FE3312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2555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375047" y="692696"/>
            <a:ext cx="4425552" cy="5616624"/>
          </a:xfrm>
        </p:spPr>
        <p:txBody>
          <a:bodyPr vert="horz" lIns="91440" tIns="45720" rIns="91440" bIns="45720" rtlCol="0" anchor="ctr">
            <a:normAutofit fontScale="90000"/>
          </a:bodyPr>
          <a:lstStyle/>
          <a:p>
            <a:pPr>
              <a:defRPr/>
            </a:pPr>
            <a:r>
              <a:rPr lang="en-US" sz="1400" kern="1200" cap="none" dirty="0">
                <a:solidFill>
                  <a:srgbClr val="000000"/>
                </a:solidFill>
                <a:effectLst/>
                <a:latin typeface="+mj-lt"/>
                <a:ea typeface="+mj-ea"/>
                <a:cs typeface="+mj-cs"/>
              </a:rPr>
              <a:t>--A </a:t>
            </a:r>
            <a:r>
              <a:rPr lang="en-US" sz="1400" kern="1200" cap="none" dirty="0" err="1">
                <a:solidFill>
                  <a:srgbClr val="000000"/>
                </a:solidFill>
                <a:effectLst/>
                <a:latin typeface="+mj-lt"/>
                <a:ea typeface="+mj-ea"/>
                <a:cs typeface="+mj-cs"/>
              </a:rPr>
              <a:t>muchos</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años</a:t>
            </a:r>
            <a:r>
              <a:rPr lang="en-US" sz="1400" kern="1200" cap="none" dirty="0">
                <a:solidFill>
                  <a:srgbClr val="000000"/>
                </a:solidFill>
                <a:effectLst/>
                <a:latin typeface="+mj-lt"/>
                <a:ea typeface="+mj-ea"/>
                <a:cs typeface="+mj-cs"/>
              </a:rPr>
              <a:t>, los </a:t>
            </a:r>
            <a:r>
              <a:rPr lang="en-US" sz="1400" kern="1200" cap="none" dirty="0" err="1">
                <a:solidFill>
                  <a:srgbClr val="000000"/>
                </a:solidFill>
                <a:effectLst/>
                <a:latin typeface="+mj-lt"/>
                <a:ea typeface="+mj-ea"/>
                <a:cs typeface="+mj-cs"/>
              </a:rPr>
              <a:t>temas</a:t>
            </a:r>
            <a:r>
              <a:rPr lang="en-US" sz="1400" kern="1200" cap="none" dirty="0">
                <a:solidFill>
                  <a:srgbClr val="000000"/>
                </a:solidFill>
                <a:effectLst/>
                <a:latin typeface="+mj-lt"/>
                <a:ea typeface="+mj-ea"/>
                <a:cs typeface="+mj-cs"/>
              </a:rPr>
              <a:t> que </a:t>
            </a:r>
            <a:r>
              <a:rPr lang="en-US" sz="1400" kern="1200" cap="none" dirty="0" err="1">
                <a:solidFill>
                  <a:srgbClr val="000000"/>
                </a:solidFill>
                <a:effectLst/>
                <a:latin typeface="+mj-lt"/>
                <a:ea typeface="+mj-ea"/>
                <a:cs typeface="+mj-cs"/>
              </a:rPr>
              <a:t>preocupan</a:t>
            </a:r>
            <a:r>
              <a:rPr lang="en-US" sz="1400" kern="1200" cap="none" dirty="0">
                <a:solidFill>
                  <a:srgbClr val="000000"/>
                </a:solidFill>
                <a:effectLst/>
                <a:latin typeface="+mj-lt"/>
                <a:ea typeface="+mj-ea"/>
                <a:cs typeface="+mj-cs"/>
              </a:rPr>
              <a:t> a los </a:t>
            </a:r>
            <a:r>
              <a:rPr lang="en-US" sz="1400" kern="1200" cap="none" dirty="0" err="1">
                <a:solidFill>
                  <a:srgbClr val="000000"/>
                </a:solidFill>
                <a:effectLst/>
                <a:latin typeface="+mj-lt"/>
                <a:ea typeface="+mj-ea"/>
                <a:cs typeface="+mj-cs"/>
              </a:rPr>
              <a:t>archivistas</a:t>
            </a:r>
            <a:r>
              <a:rPr lang="en-US" sz="1400" kern="1200" cap="none" dirty="0">
                <a:solidFill>
                  <a:srgbClr val="000000"/>
                </a:solidFill>
                <a:effectLst/>
                <a:latin typeface="+mj-lt"/>
                <a:ea typeface="+mj-ea"/>
                <a:cs typeface="+mj-cs"/>
              </a:rPr>
              <a:t> de las IES </a:t>
            </a:r>
            <a:r>
              <a:rPr lang="en-US" sz="1400" kern="1200" cap="none" dirty="0" err="1">
                <a:solidFill>
                  <a:srgbClr val="000000"/>
                </a:solidFill>
                <a:effectLst/>
                <a:latin typeface="+mj-lt"/>
                <a:ea typeface="+mj-ea"/>
                <a:cs typeface="+mj-cs"/>
              </a:rPr>
              <a:t>siguen</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siendo</a:t>
            </a:r>
            <a:r>
              <a:rPr lang="en-US" sz="1400" kern="1200" cap="none" dirty="0">
                <a:solidFill>
                  <a:srgbClr val="000000"/>
                </a:solidFill>
                <a:effectLst/>
                <a:latin typeface="+mj-lt"/>
                <a:ea typeface="+mj-ea"/>
                <a:cs typeface="+mj-cs"/>
              </a:rPr>
              <a:t> los </a:t>
            </a:r>
            <a:r>
              <a:rPr lang="en-US" sz="1400" kern="1200" cap="none" dirty="0" err="1">
                <a:solidFill>
                  <a:srgbClr val="000000"/>
                </a:solidFill>
                <a:effectLst/>
                <a:latin typeface="+mj-lt"/>
                <a:ea typeface="+mj-ea"/>
                <a:cs typeface="+mj-cs"/>
              </a:rPr>
              <a:t>mismos</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aunque</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como</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vemos</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han</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variado</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en</a:t>
            </a:r>
            <a:r>
              <a:rPr lang="en-US" sz="1400" kern="1200" cap="none" dirty="0">
                <a:solidFill>
                  <a:srgbClr val="000000"/>
                </a:solidFill>
                <a:effectLst/>
                <a:latin typeface="+mj-lt"/>
                <a:ea typeface="+mj-ea"/>
                <a:cs typeface="+mj-cs"/>
              </a:rPr>
              <a:t> </a:t>
            </a:r>
            <a:r>
              <a:rPr lang="en-US" sz="1400" kern="1200" cap="none" dirty="0" err="1">
                <a:solidFill>
                  <a:srgbClr val="000000"/>
                </a:solidFill>
                <a:effectLst/>
                <a:latin typeface="+mj-lt"/>
                <a:ea typeface="+mj-ea"/>
                <a:cs typeface="+mj-cs"/>
              </a:rPr>
              <a:t>importancia</a:t>
            </a:r>
            <a:r>
              <a:rPr lang="en-US" sz="1400" kern="1200" cap="none" dirty="0">
                <a:solidFill>
                  <a:srgbClr val="000000"/>
                </a:solidFill>
                <a:effectLst/>
                <a:latin typeface="+mj-lt"/>
                <a:ea typeface="+mj-ea"/>
                <a:cs typeface="+mj-cs"/>
              </a:rPr>
              <a:t>.</a:t>
            </a:r>
            <a:br>
              <a:rPr lang="en-US" sz="1400" kern="1200" cap="none" dirty="0">
                <a:solidFill>
                  <a:srgbClr val="000000"/>
                </a:solidFill>
                <a:effectLst/>
                <a:latin typeface="+mj-lt"/>
                <a:ea typeface="+mj-ea"/>
                <a:cs typeface="+mj-cs"/>
              </a:rPr>
            </a:br>
            <a:br>
              <a:rPr lang="en-US" sz="1400" kern="1200" cap="none" dirty="0">
                <a:solidFill>
                  <a:srgbClr val="000000"/>
                </a:solidFill>
                <a:effectLst/>
                <a:latin typeface="+mj-lt"/>
                <a:ea typeface="+mj-ea"/>
                <a:cs typeface="+mj-cs"/>
              </a:rPr>
            </a:br>
            <a:r>
              <a:rPr lang="en-US" sz="1400" kern="1200" cap="none" dirty="0">
                <a:solidFill>
                  <a:srgbClr val="000000"/>
                </a:solidFill>
                <a:effectLst/>
                <a:latin typeface="+mj-lt"/>
                <a:ea typeface="+mj-ea"/>
                <a:cs typeface="+mj-cs"/>
              </a:rPr>
              <a:t>--El gran </a:t>
            </a:r>
            <a:r>
              <a:rPr lang="en-US" sz="1400" kern="1200" cap="none" dirty="0" err="1">
                <a:solidFill>
                  <a:srgbClr val="000000"/>
                </a:solidFill>
                <a:effectLst/>
                <a:latin typeface="+mj-lt"/>
                <a:ea typeface="+mj-ea"/>
                <a:cs typeface="+mj-cs"/>
              </a:rPr>
              <a:t>tema</a:t>
            </a:r>
            <a:r>
              <a:rPr lang="en-US" sz="1400" kern="1200" cap="none" dirty="0">
                <a:solidFill>
                  <a:srgbClr val="000000"/>
                </a:solidFill>
                <a:effectLst/>
                <a:latin typeface="+mj-lt"/>
                <a:ea typeface="+mj-ea"/>
                <a:cs typeface="+mj-cs"/>
              </a:rPr>
              <a:t> es </a:t>
            </a:r>
            <a:r>
              <a:rPr lang="en-US" sz="1400" kern="1200" cap="none" dirty="0">
                <a:solidFill>
                  <a:srgbClr val="000000"/>
                </a:solidFill>
                <a:latin typeface="+mj-lt"/>
                <a:ea typeface="+mj-ea"/>
                <a:cs typeface="+mj-cs"/>
              </a:rPr>
              <a:t>el del personal, tanto </a:t>
            </a:r>
            <a:r>
              <a:rPr lang="en-US" sz="1400" kern="1200" cap="none" dirty="0" err="1">
                <a:solidFill>
                  <a:srgbClr val="000000"/>
                </a:solidFill>
                <a:latin typeface="+mj-lt"/>
                <a:ea typeface="+mj-ea"/>
                <a:cs typeface="+mj-cs"/>
              </a:rPr>
              <a:t>en</a:t>
            </a:r>
            <a:r>
              <a:rPr lang="en-US" sz="1400" kern="1200" cap="none" dirty="0">
                <a:solidFill>
                  <a:srgbClr val="000000"/>
                </a:solidFill>
                <a:latin typeface="+mj-lt"/>
                <a:ea typeface="+mj-ea"/>
                <a:cs typeface="+mj-cs"/>
              </a:rPr>
              <a:t> las </a:t>
            </a:r>
            <a:r>
              <a:rPr lang="en-US" sz="1400" kern="1200" cap="none" dirty="0" err="1">
                <a:solidFill>
                  <a:srgbClr val="000000"/>
                </a:solidFill>
                <a:latin typeface="+mj-lt"/>
                <a:ea typeface="+mj-ea"/>
                <a:cs typeface="+mj-cs"/>
              </a:rPr>
              <a:t>fortalezas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como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en</a:t>
            </a:r>
            <a:r>
              <a:rPr lang="en-US" sz="1400" kern="1200" cap="none" dirty="0">
                <a:solidFill>
                  <a:srgbClr val="000000"/>
                </a:solidFill>
                <a:latin typeface="+mj-lt"/>
                <a:ea typeface="+mj-ea"/>
                <a:cs typeface="+mj-cs"/>
              </a:rPr>
              <a:t> las </a:t>
            </a:r>
            <a:r>
              <a:rPr lang="en-US" sz="1400" kern="1200" cap="none" dirty="0" err="1">
                <a:solidFill>
                  <a:srgbClr val="000000"/>
                </a:solidFill>
                <a:latin typeface="+mj-lt"/>
                <a:ea typeface="+mj-ea"/>
                <a:cs typeface="+mj-cs"/>
              </a:rPr>
              <a:t>debilidades</a:t>
            </a:r>
            <a:r>
              <a:rPr lang="en-US" sz="1400" kern="1200" cap="none" dirty="0">
                <a:solidFill>
                  <a:srgbClr val="000000"/>
                </a:solidFill>
                <a:latin typeface="+mj-lt"/>
                <a:ea typeface="+mj-ea"/>
                <a:cs typeface="+mj-cs"/>
              </a:rPr>
              <a:t>,  con los </a:t>
            </a:r>
            <a:r>
              <a:rPr lang="en-US" sz="1400" kern="1200" cap="none" dirty="0" err="1">
                <a:solidFill>
                  <a:srgbClr val="000000"/>
                </a:solidFill>
                <a:latin typeface="+mj-lt"/>
                <a:ea typeface="+mj-ea"/>
                <a:cs typeface="+mj-cs"/>
              </a:rPr>
              <a:t>conocimientos</a:t>
            </a:r>
            <a:r>
              <a:rPr lang="en-US" sz="1400" kern="1200" cap="none" dirty="0">
                <a:solidFill>
                  <a:srgbClr val="000000"/>
                </a:solidFill>
                <a:latin typeface="+mj-lt"/>
                <a:ea typeface="+mj-ea"/>
                <a:cs typeface="+mj-cs"/>
              </a:rPr>
              <a:t> y </a:t>
            </a:r>
            <a:r>
              <a:rPr lang="en-US" sz="1400" kern="1200" cap="none" dirty="0" err="1">
                <a:solidFill>
                  <a:srgbClr val="000000"/>
                </a:solidFill>
                <a:latin typeface="+mj-lt"/>
                <a:ea typeface="+mj-ea"/>
                <a:cs typeface="+mj-cs"/>
              </a:rPr>
              <a:t>experiencia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suficientes</a:t>
            </a:r>
            <a:r>
              <a:rPr lang="en-US" sz="1400" kern="1200" cap="none" dirty="0">
                <a:solidFill>
                  <a:srgbClr val="000000"/>
                </a:solidFill>
                <a:latin typeface="+mj-lt"/>
                <a:ea typeface="+mj-ea"/>
                <a:cs typeface="+mj-cs"/>
              </a:rPr>
              <a:t> para </a:t>
            </a:r>
            <a:r>
              <a:rPr lang="en-US" sz="1400" kern="1200" cap="none" dirty="0" err="1">
                <a:solidFill>
                  <a:srgbClr val="000000"/>
                </a:solidFill>
                <a:latin typeface="+mj-lt"/>
                <a:ea typeface="+mj-ea"/>
                <a:cs typeface="+mj-cs"/>
              </a:rPr>
              <a:t>afrontar</a:t>
            </a:r>
            <a:r>
              <a:rPr lang="en-US" sz="1400" kern="1200" cap="none" dirty="0">
                <a:solidFill>
                  <a:srgbClr val="000000"/>
                </a:solidFill>
                <a:latin typeface="+mj-lt"/>
                <a:ea typeface="+mj-ea"/>
                <a:cs typeface="+mj-cs"/>
              </a:rPr>
              <a:t> los </a:t>
            </a:r>
            <a:r>
              <a:rPr lang="en-US" sz="1400" kern="1200" cap="none" dirty="0" err="1">
                <a:solidFill>
                  <a:srgbClr val="000000"/>
                </a:solidFill>
                <a:latin typeface="+mj-lt"/>
                <a:ea typeface="+mj-ea"/>
                <a:cs typeface="+mj-cs"/>
              </a:rPr>
              <a:t>problemas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cotidianos</a:t>
            </a:r>
            <a:r>
              <a:rPr lang="en-US" sz="1400" kern="1200" cap="none" dirty="0">
                <a:solidFill>
                  <a:srgbClr val="000000"/>
                </a:solidFill>
                <a:latin typeface="+mj-lt"/>
                <a:ea typeface="+mj-ea"/>
                <a:cs typeface="+mj-cs"/>
              </a:rPr>
              <a:t> de los </a:t>
            </a:r>
            <a:r>
              <a:rPr lang="en-US" sz="1400" kern="1200" cap="none" dirty="0" err="1">
                <a:solidFill>
                  <a:srgbClr val="000000"/>
                </a:solidFill>
                <a:latin typeface="+mj-lt"/>
                <a:ea typeface="+mj-ea"/>
                <a:cs typeface="+mj-cs"/>
              </a:rPr>
              <a:t>archivos</a:t>
            </a:r>
            <a:r>
              <a:rPr lang="en-US" sz="1400" kern="1200" cap="none" dirty="0">
                <a:solidFill>
                  <a:srgbClr val="000000"/>
                </a:solidFill>
                <a:latin typeface="+mj-lt"/>
                <a:ea typeface="+mj-ea"/>
                <a:cs typeface="+mj-cs"/>
              </a:rPr>
              <a:t>.</a:t>
            </a:r>
            <a:br>
              <a:rPr lang="en-US" sz="1400" kern="1200" cap="none" dirty="0">
                <a:solidFill>
                  <a:srgbClr val="000000"/>
                </a:solidFill>
                <a:latin typeface="+mj-lt"/>
                <a:ea typeface="+mj-ea"/>
                <a:cs typeface="+mj-cs"/>
              </a:rPr>
            </a:br>
            <a:br>
              <a:rPr lang="en-US" sz="1400" kern="1200" cap="none" dirty="0">
                <a:solidFill>
                  <a:srgbClr val="000000"/>
                </a:solidFill>
                <a:latin typeface="+mj-lt"/>
                <a:ea typeface="+mj-ea"/>
                <a:cs typeface="+mj-cs"/>
              </a:rPr>
            </a:br>
            <a:r>
              <a:rPr lang="en-US" sz="1400" kern="1200" cap="none" dirty="0">
                <a:solidFill>
                  <a:srgbClr val="000000"/>
                </a:solidFill>
                <a:latin typeface="+mj-lt"/>
                <a:ea typeface="+mj-ea"/>
                <a:cs typeface="+mj-cs"/>
              </a:rPr>
              <a:t>--Este es sin </a:t>
            </a:r>
            <a:r>
              <a:rPr lang="en-US" sz="1400" kern="1200" cap="none" dirty="0" err="1">
                <a:solidFill>
                  <a:srgbClr val="000000"/>
                </a:solidFill>
                <a:latin typeface="+mj-lt"/>
                <a:ea typeface="+mj-ea"/>
                <a:cs typeface="+mj-cs"/>
              </a:rPr>
              <a:t>duda</a:t>
            </a:r>
            <a:r>
              <a:rPr lang="en-US" sz="1400" kern="1200" cap="none" dirty="0">
                <a:solidFill>
                  <a:srgbClr val="000000"/>
                </a:solidFill>
                <a:latin typeface="+mj-lt"/>
                <a:ea typeface="+mj-ea"/>
                <a:cs typeface="+mj-cs"/>
              </a:rPr>
              <a:t>, el que </a:t>
            </a:r>
            <a:r>
              <a:rPr lang="en-US" sz="1400" kern="1200" cap="none" dirty="0" err="1">
                <a:solidFill>
                  <a:srgbClr val="000000"/>
                </a:solidFill>
                <a:latin typeface="+mj-lt"/>
                <a:ea typeface="+mj-ea"/>
                <a:cs typeface="+mj-cs"/>
              </a:rPr>
              <a:t>atañe</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manera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definitiva</a:t>
            </a:r>
            <a:r>
              <a:rPr lang="en-US" sz="1400" kern="1200" cap="none" dirty="0">
                <a:solidFill>
                  <a:srgbClr val="000000"/>
                </a:solidFill>
                <a:latin typeface="+mj-lt"/>
                <a:ea typeface="+mj-ea"/>
                <a:cs typeface="+mj-cs"/>
              </a:rPr>
              <a:t> a las </a:t>
            </a:r>
            <a:r>
              <a:rPr lang="en-US" sz="1400" kern="1200" cap="none" dirty="0" err="1">
                <a:solidFill>
                  <a:srgbClr val="000000"/>
                </a:solidFill>
                <a:latin typeface="+mj-lt"/>
                <a:ea typeface="+mj-ea"/>
                <a:cs typeface="+mj-cs"/>
              </a:rPr>
              <a:t>instituciones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educativas</a:t>
            </a:r>
            <a:r>
              <a:rPr lang="en-US" sz="1400" kern="1200" cap="none" dirty="0">
                <a:solidFill>
                  <a:srgbClr val="000000"/>
                </a:solidFill>
                <a:latin typeface="+mj-lt"/>
                <a:ea typeface="+mj-ea"/>
                <a:cs typeface="+mj-cs"/>
              </a:rPr>
              <a:t> una </a:t>
            </a:r>
            <a:r>
              <a:rPr lang="en-US" sz="1400" kern="1200" cap="none" dirty="0" err="1">
                <a:solidFill>
                  <a:srgbClr val="000000"/>
                </a:solidFill>
                <a:latin typeface="+mj-lt"/>
                <a:ea typeface="+mj-ea"/>
                <a:cs typeface="+mj-cs"/>
              </a:rPr>
              <a:t>vez</a:t>
            </a:r>
            <a:r>
              <a:rPr lang="en-US" sz="1400" kern="1200" cap="none" dirty="0">
                <a:solidFill>
                  <a:srgbClr val="000000"/>
                </a:solidFill>
                <a:latin typeface="+mj-lt"/>
                <a:ea typeface="+mj-ea"/>
                <a:cs typeface="+mj-cs"/>
              </a:rPr>
              <a:t> que </a:t>
            </a:r>
            <a:r>
              <a:rPr lang="en-US" sz="1400" kern="1200" cap="none" dirty="0" err="1">
                <a:solidFill>
                  <a:srgbClr val="000000"/>
                </a:solidFill>
                <a:latin typeface="+mj-lt"/>
                <a:ea typeface="+mj-ea"/>
                <a:cs typeface="+mj-cs"/>
              </a:rPr>
              <a:t>existen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muy</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pocas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opciones</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profesionalización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archivístico</a:t>
            </a:r>
            <a:r>
              <a:rPr lang="en-US" sz="1400" kern="1200" cap="none" dirty="0">
                <a:solidFill>
                  <a:srgbClr val="000000"/>
                </a:solidFill>
                <a:latin typeface="+mj-lt"/>
                <a:ea typeface="+mj-ea"/>
                <a:cs typeface="+mj-cs"/>
              </a:rPr>
              <a:t> y son </a:t>
            </a:r>
            <a:r>
              <a:rPr lang="en-US" sz="1400" kern="1200" cap="none" dirty="0" err="1">
                <a:solidFill>
                  <a:srgbClr val="000000"/>
                </a:solidFill>
                <a:latin typeface="+mj-lt"/>
                <a:ea typeface="+mj-ea"/>
                <a:cs typeface="+mj-cs"/>
              </a:rPr>
              <a:t>ellas</a:t>
            </a:r>
            <a:r>
              <a:rPr lang="en-US" sz="1400" kern="1200" cap="none" dirty="0">
                <a:solidFill>
                  <a:srgbClr val="000000"/>
                </a:solidFill>
                <a:latin typeface="+mj-lt"/>
                <a:ea typeface="+mj-ea"/>
                <a:cs typeface="+mj-cs"/>
              </a:rPr>
              <a:t> las que </a:t>
            </a:r>
            <a:r>
              <a:rPr lang="en-US" sz="1400" kern="1200" cap="none" dirty="0" err="1">
                <a:solidFill>
                  <a:srgbClr val="000000"/>
                </a:solidFill>
                <a:latin typeface="+mj-lt"/>
                <a:ea typeface="+mj-ea"/>
                <a:cs typeface="+mj-cs"/>
              </a:rPr>
              <a:t>pueden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dar</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opciones</a:t>
            </a:r>
            <a:r>
              <a:rPr lang="en-US" sz="1400" kern="1200" cap="none" dirty="0">
                <a:solidFill>
                  <a:srgbClr val="000000"/>
                </a:solidFill>
                <a:latin typeface="+mj-lt"/>
                <a:ea typeface="+mj-ea"/>
                <a:cs typeface="+mj-cs"/>
              </a:rPr>
              <a:t> a la </a:t>
            </a:r>
            <a:r>
              <a:rPr lang="en-US" sz="1400" kern="1200" cap="none" dirty="0" err="1">
                <a:solidFill>
                  <a:srgbClr val="000000"/>
                </a:solidFill>
                <a:latin typeface="+mj-lt"/>
                <a:ea typeface="+mj-ea"/>
                <a:cs typeface="+mj-cs"/>
              </a:rPr>
              <a:t>sociedad</a:t>
            </a:r>
            <a:r>
              <a:rPr lang="en-US" sz="1400" kern="1200" cap="none" dirty="0">
                <a:solidFill>
                  <a:srgbClr val="000000"/>
                </a:solidFill>
                <a:latin typeface="+mj-lt"/>
                <a:ea typeface="+mj-ea"/>
                <a:cs typeface="+mj-cs"/>
              </a:rPr>
              <a:t> tanto de </a:t>
            </a:r>
            <a:r>
              <a:rPr lang="en-US" sz="1400" kern="1200" cap="none" dirty="0" err="1">
                <a:solidFill>
                  <a:srgbClr val="000000"/>
                </a:solidFill>
                <a:latin typeface="+mj-lt"/>
                <a:ea typeface="+mj-ea"/>
                <a:cs typeface="+mj-cs"/>
              </a:rPr>
              <a:t>profesionalización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como</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capacitación</a:t>
            </a:r>
            <a:r>
              <a:rPr lang="en-US" sz="1400" kern="1200" cap="none" dirty="0">
                <a:solidFill>
                  <a:srgbClr val="000000"/>
                </a:solidFill>
                <a:latin typeface="+mj-lt"/>
                <a:ea typeface="+mj-ea"/>
                <a:cs typeface="+mj-cs"/>
              </a:rPr>
              <a:t>.</a:t>
            </a:r>
            <a:br>
              <a:rPr lang="en-US" sz="1400" kern="1200" cap="none" dirty="0">
                <a:solidFill>
                  <a:srgbClr val="000000"/>
                </a:solidFill>
                <a:latin typeface="+mj-lt"/>
                <a:ea typeface="+mj-ea"/>
                <a:cs typeface="+mj-cs"/>
              </a:rPr>
            </a:br>
            <a:br>
              <a:rPr lang="en-US" sz="1400" kern="1200" cap="none" dirty="0">
                <a:solidFill>
                  <a:srgbClr val="000000"/>
                </a:solidFill>
                <a:latin typeface="+mj-lt"/>
                <a:ea typeface="+mj-ea"/>
                <a:cs typeface="+mj-cs"/>
              </a:rPr>
            </a:br>
            <a:r>
              <a:rPr lang="en-US" sz="1400" kern="1200" cap="none" dirty="0">
                <a:solidFill>
                  <a:srgbClr val="000000"/>
                </a:solidFill>
                <a:latin typeface="+mj-lt"/>
                <a:ea typeface="+mj-ea"/>
                <a:cs typeface="+mj-cs"/>
              </a:rPr>
              <a:t>--Por </a:t>
            </a:r>
            <a:r>
              <a:rPr lang="en-US" sz="1400" kern="1200" cap="none" dirty="0" err="1">
                <a:solidFill>
                  <a:srgbClr val="000000"/>
                </a:solidFill>
                <a:latin typeface="+mj-lt"/>
                <a:ea typeface="+mj-ea"/>
                <a:cs typeface="+mj-cs"/>
              </a:rPr>
              <a:t>otro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lado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relacionando</a:t>
            </a:r>
            <a:r>
              <a:rPr lang="en-US" sz="1400" kern="1200" cap="none" dirty="0">
                <a:solidFill>
                  <a:srgbClr val="000000"/>
                </a:solidFill>
                <a:latin typeface="+mj-lt"/>
                <a:ea typeface="+mj-ea"/>
                <a:cs typeface="+mj-cs"/>
              </a:rPr>
              <a:t> las </a:t>
            </a:r>
            <a:r>
              <a:rPr lang="en-US" sz="1400" kern="1200" cap="none" dirty="0" err="1">
                <a:solidFill>
                  <a:srgbClr val="000000"/>
                </a:solidFill>
                <a:latin typeface="+mj-lt"/>
                <a:ea typeface="+mj-ea"/>
                <a:cs typeface="+mj-cs"/>
              </a:rPr>
              <a:t>variantes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podemos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apreciar</a:t>
            </a:r>
            <a:r>
              <a:rPr lang="en-US" sz="1400" kern="1200" cap="none" dirty="0">
                <a:solidFill>
                  <a:srgbClr val="000000"/>
                </a:solidFill>
                <a:latin typeface="+mj-lt"/>
                <a:ea typeface="+mj-ea"/>
                <a:cs typeface="+mj-cs"/>
              </a:rPr>
              <a:t> sin embargo, que </a:t>
            </a:r>
            <a:r>
              <a:rPr lang="en-US" sz="1400" kern="1200" cap="none" dirty="0" err="1">
                <a:solidFill>
                  <a:srgbClr val="000000"/>
                </a:solidFill>
                <a:latin typeface="+mj-lt"/>
                <a:ea typeface="+mj-ea"/>
                <a:cs typeface="+mj-cs"/>
              </a:rPr>
              <a:t>si</a:t>
            </a:r>
            <a:r>
              <a:rPr lang="en-US" sz="1400" kern="1200" cap="none" dirty="0">
                <a:solidFill>
                  <a:srgbClr val="000000"/>
                </a:solidFill>
                <a:latin typeface="+mj-lt"/>
                <a:ea typeface="+mj-ea"/>
                <a:cs typeface="+mj-cs"/>
              </a:rPr>
              <a:t> bien </a:t>
            </a:r>
            <a:r>
              <a:rPr lang="en-US" sz="1400" kern="1200" cap="none" dirty="0" err="1">
                <a:solidFill>
                  <a:srgbClr val="000000"/>
                </a:solidFill>
                <a:latin typeface="+mj-lt"/>
                <a:ea typeface="+mj-ea"/>
                <a:cs typeface="+mj-cs"/>
              </a:rPr>
              <a:t>preocupa</a:t>
            </a:r>
            <a:r>
              <a:rPr lang="en-US" sz="1400" kern="1200" cap="none" dirty="0">
                <a:solidFill>
                  <a:srgbClr val="000000"/>
                </a:solidFill>
                <a:latin typeface="+mj-lt"/>
                <a:ea typeface="+mj-ea"/>
                <a:cs typeface="+mj-cs"/>
              </a:rPr>
              <a:t> la </a:t>
            </a:r>
            <a:r>
              <a:rPr lang="en-US" sz="1400" kern="1200" cap="none" dirty="0" err="1">
                <a:solidFill>
                  <a:srgbClr val="000000"/>
                </a:solidFill>
                <a:latin typeface="+mj-lt"/>
                <a:ea typeface="+mj-ea"/>
                <a:cs typeface="+mj-cs"/>
              </a:rPr>
              <a:t>existencia</a:t>
            </a:r>
            <a:r>
              <a:rPr lang="en-US" sz="1400" kern="1200" cap="none" dirty="0">
                <a:solidFill>
                  <a:srgbClr val="000000"/>
                </a:solidFill>
                <a:latin typeface="+mj-lt"/>
                <a:ea typeface="+mj-ea"/>
                <a:cs typeface="+mj-cs"/>
              </a:rPr>
              <a:t> de ese personal </a:t>
            </a:r>
            <a:r>
              <a:rPr lang="en-US" sz="1400" kern="1200" cap="none" dirty="0" err="1">
                <a:solidFill>
                  <a:srgbClr val="000000"/>
                </a:solidFill>
                <a:latin typeface="+mj-lt"/>
                <a:ea typeface="+mj-ea"/>
                <a:cs typeface="+mj-cs"/>
              </a:rPr>
              <a:t>capacitado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esta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capacitación</a:t>
            </a:r>
            <a:r>
              <a:rPr lang="en-US" sz="1400" kern="1200" cap="none" dirty="0">
                <a:solidFill>
                  <a:srgbClr val="000000"/>
                </a:solidFill>
                <a:latin typeface="+mj-lt"/>
                <a:ea typeface="+mj-ea"/>
                <a:cs typeface="+mj-cs"/>
              </a:rPr>
              <a:t> no </a:t>
            </a:r>
            <a:r>
              <a:rPr lang="en-US" sz="1400" kern="1200" cap="none" dirty="0" err="1">
                <a:solidFill>
                  <a:srgbClr val="000000"/>
                </a:solidFill>
                <a:latin typeface="+mj-lt"/>
                <a:ea typeface="+mj-ea"/>
                <a:cs typeface="+mj-cs"/>
              </a:rPr>
              <a:t>está</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enfocada</a:t>
            </a:r>
            <a:r>
              <a:rPr lang="en-US" sz="1400" kern="1200" cap="none" dirty="0">
                <a:solidFill>
                  <a:srgbClr val="000000"/>
                </a:solidFill>
                <a:latin typeface="+mj-lt"/>
                <a:ea typeface="+mj-ea"/>
                <a:cs typeface="+mj-cs"/>
              </a:rPr>
              <a:t> a </a:t>
            </a:r>
            <a:r>
              <a:rPr lang="en-US" sz="1400" kern="1200" cap="none" dirty="0" err="1">
                <a:solidFill>
                  <a:srgbClr val="000000"/>
                </a:solidFill>
                <a:latin typeface="+mj-lt"/>
                <a:ea typeface="+mj-ea"/>
                <a:cs typeface="+mj-cs"/>
              </a:rPr>
              <a:t>cuestiones</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teoría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ni</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cultura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archivística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sino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más</a:t>
            </a:r>
            <a:r>
              <a:rPr lang="en-US" sz="1400" kern="1200" cap="none" dirty="0">
                <a:solidFill>
                  <a:srgbClr val="000000"/>
                </a:solidFill>
                <a:latin typeface="+mj-lt"/>
                <a:ea typeface="+mj-ea"/>
                <a:cs typeface="+mj-cs"/>
              </a:rPr>
              <a:t> bien a la </a:t>
            </a:r>
            <a:r>
              <a:rPr lang="en-US" sz="1400" kern="1200" cap="none" dirty="0" err="1">
                <a:solidFill>
                  <a:srgbClr val="000000"/>
                </a:solidFill>
                <a:latin typeface="+mj-lt"/>
                <a:ea typeface="+mj-ea"/>
                <a:cs typeface="+mj-cs"/>
              </a:rPr>
              <a:t>búsqueda</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soluciones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inmediatas</a:t>
            </a:r>
            <a:r>
              <a:rPr lang="en-US" sz="1400" kern="1200" cap="none" dirty="0">
                <a:solidFill>
                  <a:srgbClr val="000000"/>
                </a:solidFill>
                <a:latin typeface="+mj-lt"/>
                <a:ea typeface="+mj-ea"/>
                <a:cs typeface="+mj-cs"/>
              </a:rPr>
              <a:t> para el </a:t>
            </a:r>
            <a:r>
              <a:rPr lang="en-US" sz="1400" kern="1200" cap="none" dirty="0" err="1">
                <a:solidFill>
                  <a:srgbClr val="000000"/>
                </a:solidFill>
                <a:latin typeface="+mj-lt"/>
                <a:ea typeface="+mj-ea"/>
                <a:cs typeface="+mj-cs"/>
              </a:rPr>
              <a:t>procesamiento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archivístico</a:t>
            </a:r>
            <a:r>
              <a:rPr lang="en-US" sz="1400" kern="1200" cap="none" dirty="0">
                <a:solidFill>
                  <a:srgbClr val="000000"/>
                </a:solidFill>
                <a:latin typeface="+mj-lt"/>
                <a:ea typeface="+mj-ea"/>
                <a:cs typeface="+mj-cs"/>
              </a:rPr>
              <a:t> y la </a:t>
            </a:r>
            <a:r>
              <a:rPr lang="en-US" sz="1400" kern="1200" cap="none" dirty="0" err="1">
                <a:solidFill>
                  <a:srgbClr val="000000"/>
                </a:solidFill>
                <a:latin typeface="+mj-lt"/>
                <a:ea typeface="+mj-ea"/>
                <a:cs typeface="+mj-cs"/>
              </a:rPr>
              <a:t>utilización</a:t>
            </a:r>
            <a:r>
              <a:rPr lang="en-US" sz="1400" kern="1200" cap="none" dirty="0">
                <a:solidFill>
                  <a:srgbClr val="000000"/>
                </a:solidFill>
                <a:latin typeface="+mj-lt"/>
                <a:ea typeface="+mj-ea"/>
                <a:cs typeface="+mj-cs"/>
              </a:rPr>
              <a:t> de los </a:t>
            </a:r>
            <a:r>
              <a:rPr lang="en-US" sz="1400" kern="1200" cap="none" dirty="0" err="1">
                <a:solidFill>
                  <a:srgbClr val="000000"/>
                </a:solidFill>
                <a:latin typeface="+mj-lt"/>
                <a:ea typeface="+mj-ea"/>
                <a:cs typeface="+mj-cs"/>
              </a:rPr>
              <a:t>documentos</a:t>
            </a:r>
            <a:r>
              <a:rPr lang="en-US" sz="1400" kern="1200" cap="none" dirty="0">
                <a:solidFill>
                  <a:srgbClr val="000000"/>
                </a:solidFill>
                <a:latin typeface="+mj-lt"/>
                <a:ea typeface="+mj-ea"/>
                <a:cs typeface="+mj-cs"/>
              </a:rPr>
              <a:t> a </a:t>
            </a:r>
            <a:r>
              <a:rPr lang="en-US" sz="1400" kern="1200" cap="none" dirty="0" err="1">
                <a:solidFill>
                  <a:srgbClr val="000000"/>
                </a:solidFill>
                <a:latin typeface="+mj-lt"/>
                <a:ea typeface="+mj-ea"/>
                <a:cs typeface="+mj-cs"/>
              </a:rPr>
              <a:t>través</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sobre</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todo</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sistemas</a:t>
            </a:r>
            <a:r>
              <a:rPr lang="en-US" sz="1400" kern="1200" cap="none" dirty="0">
                <a:solidFill>
                  <a:srgbClr val="000000"/>
                </a:solidFill>
                <a:latin typeface="+mj-lt"/>
                <a:ea typeface="+mj-ea"/>
                <a:cs typeface="+mj-cs"/>
              </a:rPr>
              <a:t> de </a:t>
            </a:r>
            <a:r>
              <a:rPr lang="en-US" sz="1400" kern="1200" cap="none" dirty="0" err="1">
                <a:solidFill>
                  <a:srgbClr val="000000"/>
                </a:solidFill>
                <a:latin typeface="+mj-lt"/>
                <a:ea typeface="+mj-ea"/>
                <a:cs typeface="+mj-cs"/>
              </a:rPr>
              <a:t>gestión</a:t>
            </a:r>
            <a:r>
              <a:rPr lang="en-US" sz="1400" kern="1200" cap="none" dirty="0">
                <a:solidFill>
                  <a:srgbClr val="000000"/>
                </a:solidFill>
                <a:latin typeface="+mj-lt"/>
                <a:ea typeface="+mj-ea"/>
                <a:cs typeface="+mj-cs"/>
              </a:rPr>
              <a:t> y de </a:t>
            </a:r>
            <a:r>
              <a:rPr lang="en-US" sz="1400" kern="1200" cap="none" dirty="0" err="1">
                <a:solidFill>
                  <a:srgbClr val="000000"/>
                </a:solidFill>
                <a:latin typeface="+mj-lt"/>
                <a:ea typeface="+mj-ea"/>
                <a:cs typeface="+mj-cs"/>
              </a:rPr>
              <a:t>archivos</a:t>
            </a:r>
            <a:r>
              <a:rPr lang="en-US" sz="1400" kern="1200" cap="none" dirty="0">
                <a:solidFill>
                  <a:srgbClr val="000000"/>
                </a:solidFill>
                <a:latin typeface="+mj-lt"/>
                <a:ea typeface="+mj-ea"/>
                <a:cs typeface="+mj-cs"/>
              </a:rPr>
              <a:t>.</a:t>
            </a:r>
            <a:br>
              <a:rPr lang="en-US" sz="1400" kern="1200" cap="none" dirty="0">
                <a:solidFill>
                  <a:srgbClr val="000000"/>
                </a:solidFill>
                <a:latin typeface="+mj-lt"/>
                <a:ea typeface="+mj-ea"/>
                <a:cs typeface="+mj-cs"/>
              </a:rPr>
            </a:br>
            <a:br>
              <a:rPr lang="en-US" sz="1400" kern="1200" cap="none" dirty="0">
                <a:solidFill>
                  <a:srgbClr val="000000"/>
                </a:solidFill>
                <a:latin typeface="+mj-lt"/>
                <a:ea typeface="+mj-ea"/>
                <a:cs typeface="+mj-cs"/>
              </a:rPr>
            </a:br>
            <a:r>
              <a:rPr lang="en-US" sz="1400" kern="1200" cap="none" dirty="0">
                <a:solidFill>
                  <a:srgbClr val="000000"/>
                </a:solidFill>
                <a:latin typeface="+mj-lt"/>
                <a:ea typeface="+mj-ea"/>
                <a:cs typeface="+mj-cs"/>
              </a:rPr>
              <a:t>--</a:t>
            </a:r>
            <a:r>
              <a:rPr lang="en-US" sz="1400" kern="1200" cap="none" dirty="0" err="1">
                <a:solidFill>
                  <a:srgbClr val="000000"/>
                </a:solidFill>
                <a:latin typeface="+mj-lt"/>
                <a:ea typeface="+mj-ea"/>
                <a:cs typeface="+mj-cs"/>
              </a:rPr>
              <a:t>Definitivamente</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algunos</a:t>
            </a:r>
            <a:r>
              <a:rPr lang="en-US" sz="1400" kern="1200" cap="none" dirty="0">
                <a:solidFill>
                  <a:srgbClr val="000000"/>
                </a:solidFill>
                <a:latin typeface="+mj-lt"/>
                <a:ea typeface="+mj-ea"/>
                <a:cs typeface="+mj-cs"/>
              </a:rPr>
              <a:t> de los </a:t>
            </a:r>
            <a:r>
              <a:rPr lang="en-US" sz="1400" kern="1200" cap="none" dirty="0" err="1">
                <a:solidFill>
                  <a:srgbClr val="000000"/>
                </a:solidFill>
                <a:latin typeface="+mj-lt"/>
                <a:ea typeface="+mj-ea"/>
                <a:cs typeface="+mj-cs"/>
              </a:rPr>
              <a:t>temas</a:t>
            </a:r>
            <a:r>
              <a:rPr lang="en-US" sz="1400" kern="1200" cap="none" dirty="0">
                <a:solidFill>
                  <a:srgbClr val="000000"/>
                </a:solidFill>
                <a:latin typeface="+mj-lt"/>
                <a:ea typeface="+mj-ea"/>
                <a:cs typeface="+mj-cs"/>
              </a:rPr>
              <a:t> que </a:t>
            </a:r>
            <a:r>
              <a:rPr lang="en-US" sz="1400" kern="1200" cap="none" dirty="0" err="1">
                <a:solidFill>
                  <a:srgbClr val="000000"/>
                </a:solidFill>
                <a:latin typeface="+mj-lt"/>
                <a:ea typeface="+mj-ea"/>
                <a:cs typeface="+mj-cs"/>
              </a:rPr>
              <a:t>preocupaban</a:t>
            </a:r>
            <a:r>
              <a:rPr lang="en-US" sz="1400" kern="1200" cap="none" dirty="0">
                <a:solidFill>
                  <a:srgbClr val="000000"/>
                </a:solidFill>
                <a:latin typeface="+mj-lt"/>
                <a:ea typeface="+mj-ea"/>
                <a:cs typeface="+mj-cs"/>
              </a:rPr>
              <a:t> con </a:t>
            </a:r>
            <a:r>
              <a:rPr lang="en-US" sz="1400" kern="1200" cap="none" dirty="0" err="1">
                <a:solidFill>
                  <a:srgbClr val="000000"/>
                </a:solidFill>
                <a:latin typeface="+mj-lt"/>
                <a:ea typeface="+mj-ea"/>
                <a:cs typeface="+mj-cs"/>
              </a:rPr>
              <a:t>anterioridad</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han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disminuido</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en</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su</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importancia</a:t>
            </a:r>
            <a:r>
              <a:rPr lang="en-US" sz="1400" kern="1200" cap="none" dirty="0">
                <a:solidFill>
                  <a:srgbClr val="000000"/>
                </a:solidFill>
                <a:latin typeface="+mj-lt"/>
                <a:ea typeface="+mj-ea"/>
                <a:cs typeface="+mj-cs"/>
              </a:rPr>
              <a:t> </a:t>
            </a:r>
            <a:r>
              <a:rPr lang="en-US" sz="1400" kern="1200" cap="none" dirty="0" err="1">
                <a:solidFill>
                  <a:srgbClr val="000000"/>
                </a:solidFill>
                <a:latin typeface="+mj-lt"/>
                <a:ea typeface="+mj-ea"/>
                <a:cs typeface="+mj-cs"/>
              </a:rPr>
              <a:t>como</a:t>
            </a:r>
            <a:r>
              <a:rPr lang="en-US" sz="1400" kern="1200" cap="none" dirty="0">
                <a:solidFill>
                  <a:srgbClr val="000000"/>
                </a:solidFill>
                <a:latin typeface="+mj-lt"/>
                <a:ea typeface="+mj-ea"/>
                <a:cs typeface="+mj-cs"/>
              </a:rPr>
              <a:t> es el </a:t>
            </a:r>
            <a:r>
              <a:rPr lang="en-US" sz="1400" kern="1200" cap="none" dirty="0" err="1">
                <a:solidFill>
                  <a:srgbClr val="000000"/>
                </a:solidFill>
                <a:latin typeface="+mj-lt"/>
                <a:ea typeface="+mj-ea"/>
                <a:cs typeface="+mj-cs"/>
              </a:rPr>
              <a:t>caso</a:t>
            </a:r>
            <a:r>
              <a:rPr lang="en-US" sz="1400" kern="1200" cap="none" dirty="0">
                <a:solidFill>
                  <a:srgbClr val="000000"/>
                </a:solidFill>
                <a:latin typeface="+mj-lt"/>
                <a:ea typeface="+mj-ea"/>
                <a:cs typeface="+mj-cs"/>
              </a:rPr>
              <a:t> del </a:t>
            </a:r>
            <a:r>
              <a:rPr lang="en-US" sz="1400" kern="1200" cap="none" dirty="0" err="1">
                <a:solidFill>
                  <a:srgbClr val="000000"/>
                </a:solidFill>
                <a:latin typeface="+mj-lt"/>
                <a:ea typeface="+mj-ea"/>
                <a:cs typeface="+mj-cs"/>
              </a:rPr>
              <a:t>lugar</a:t>
            </a:r>
            <a:r>
              <a:rPr lang="en-US" sz="1400" kern="1200" cap="none" dirty="0">
                <a:solidFill>
                  <a:srgbClr val="000000"/>
                </a:solidFill>
                <a:latin typeface="+mj-lt"/>
                <a:ea typeface="+mj-ea"/>
                <a:cs typeface="+mj-cs"/>
              </a:rPr>
              <a:t> que </a:t>
            </a:r>
            <a:r>
              <a:rPr lang="en-US" sz="1400" kern="1200" cap="none" dirty="0" err="1">
                <a:solidFill>
                  <a:srgbClr val="000000"/>
                </a:solidFill>
                <a:latin typeface="+mj-lt"/>
                <a:ea typeface="+mj-ea"/>
                <a:cs typeface="+mj-cs"/>
              </a:rPr>
              <a:t>ocupa</a:t>
            </a:r>
            <a:r>
              <a:rPr lang="en-US" sz="1400" kern="1200" cap="none" dirty="0">
                <a:solidFill>
                  <a:srgbClr val="000000"/>
                </a:solidFill>
                <a:latin typeface="+mj-lt"/>
                <a:ea typeface="+mj-ea"/>
                <a:cs typeface="+mj-cs"/>
              </a:rPr>
              <a:t> el </a:t>
            </a:r>
            <a:r>
              <a:rPr lang="en-US" sz="1400" kern="1200" cap="none" dirty="0" err="1">
                <a:solidFill>
                  <a:srgbClr val="000000"/>
                </a:solidFill>
                <a:latin typeface="+mj-lt"/>
                <a:ea typeface="+mj-ea"/>
                <a:cs typeface="+mj-cs"/>
              </a:rPr>
              <a:t>archivo</a:t>
            </a:r>
            <a:r>
              <a:rPr lang="en-US" sz="1400" kern="1200" cap="none" dirty="0">
                <a:solidFill>
                  <a:srgbClr val="000000"/>
                </a:solidFill>
                <a:latin typeface="+mj-lt"/>
                <a:ea typeface="+mj-ea"/>
                <a:cs typeface="+mj-cs"/>
              </a:rPr>
              <a:t> dentro de la </a:t>
            </a:r>
            <a:r>
              <a:rPr lang="en-US" sz="1400" kern="1200" cap="none" dirty="0" err="1">
                <a:solidFill>
                  <a:srgbClr val="000000"/>
                </a:solidFill>
                <a:latin typeface="+mj-lt"/>
                <a:ea typeface="+mj-ea"/>
                <a:cs typeface="+mj-cs"/>
              </a:rPr>
              <a:t>estructura</a:t>
            </a:r>
            <a:r>
              <a:rPr lang="en-US" sz="1400" kern="1200" cap="none" dirty="0">
                <a:solidFill>
                  <a:srgbClr val="000000"/>
                </a:solidFill>
                <a:latin typeface="+mj-lt"/>
                <a:ea typeface="+mj-ea"/>
                <a:cs typeface="+mj-cs"/>
              </a:rPr>
              <a:t> y del </a:t>
            </a:r>
            <a:r>
              <a:rPr lang="en-US" sz="1400" kern="1200" cap="none" dirty="0" err="1">
                <a:solidFill>
                  <a:srgbClr val="000000"/>
                </a:solidFill>
                <a:latin typeface="+mj-lt"/>
                <a:ea typeface="+mj-ea"/>
                <a:cs typeface="+mj-cs"/>
              </a:rPr>
              <a:t>apoyo</a:t>
            </a:r>
            <a:r>
              <a:rPr lang="en-US" sz="1400" kern="1200" cap="none" dirty="0">
                <a:solidFill>
                  <a:srgbClr val="000000"/>
                </a:solidFill>
                <a:latin typeface="+mj-lt"/>
                <a:ea typeface="+mj-ea"/>
                <a:cs typeface="+mj-cs"/>
              </a:rPr>
              <a:t> que </a:t>
            </a:r>
            <a:r>
              <a:rPr lang="en-US" sz="1400" kern="1200" cap="none" dirty="0" err="1">
                <a:solidFill>
                  <a:srgbClr val="000000"/>
                </a:solidFill>
                <a:latin typeface="+mj-lt"/>
                <a:ea typeface="+mj-ea"/>
                <a:cs typeface="+mj-cs"/>
              </a:rPr>
              <a:t>brindan</a:t>
            </a:r>
            <a:r>
              <a:rPr lang="en-US" sz="1400" kern="1200" cap="none" dirty="0">
                <a:solidFill>
                  <a:srgbClr val="000000"/>
                </a:solidFill>
                <a:latin typeface="+mj-lt"/>
                <a:ea typeface="+mj-ea"/>
                <a:cs typeface="+mj-cs"/>
              </a:rPr>
              <a:t> las </a:t>
            </a:r>
            <a:r>
              <a:rPr lang="en-US" sz="1400" kern="1200" cap="none" dirty="0" err="1">
                <a:solidFill>
                  <a:srgbClr val="000000"/>
                </a:solidFill>
                <a:latin typeface="+mj-lt"/>
                <a:ea typeface="+mj-ea"/>
                <a:cs typeface="+mj-cs"/>
              </a:rPr>
              <a:t>autoridades</a:t>
            </a:r>
            <a:r>
              <a:rPr lang="en-US" sz="1400" kern="1200" cap="none" dirty="0">
                <a:solidFill>
                  <a:srgbClr val="000000"/>
                </a:solidFill>
                <a:latin typeface="+mj-lt"/>
                <a:ea typeface="+mj-ea"/>
                <a:cs typeface="+mj-cs"/>
              </a:rPr>
              <a:t> al </a:t>
            </a:r>
            <a:r>
              <a:rPr lang="en-US" sz="1400" kern="1200" cap="none" dirty="0" err="1">
                <a:solidFill>
                  <a:srgbClr val="000000"/>
                </a:solidFill>
                <a:latin typeface="+mj-lt"/>
                <a:ea typeface="+mj-ea"/>
                <a:cs typeface="+mj-cs"/>
              </a:rPr>
              <a:t>mismo</a:t>
            </a:r>
            <a:r>
              <a:rPr lang="en-US" sz="1400" kern="1200" cap="none" dirty="0">
                <a:solidFill>
                  <a:srgbClr val="000000"/>
                </a:solidFill>
                <a:latin typeface="+mj-lt"/>
                <a:ea typeface="+mj-ea"/>
                <a:cs typeface="+mj-cs"/>
              </a:rPr>
              <a:t>.</a:t>
            </a:r>
            <a:endParaRPr lang="en-US" sz="1400" kern="1200" dirty="0">
              <a:solidFill>
                <a:srgbClr val="000000"/>
              </a:solidFill>
              <a:latin typeface="+mj-lt"/>
              <a:ea typeface="+mj-ea"/>
              <a:cs typeface="+mj-cs"/>
            </a:endParaRPr>
          </a:p>
        </p:txBody>
      </p:sp>
      <p:sp>
        <p:nvSpPr>
          <p:cNvPr id="3" name="2 Marcador de texto"/>
          <p:cNvSpPr>
            <a:spLocks noGrp="1"/>
          </p:cNvSpPr>
          <p:nvPr>
            <p:ph type="body" idx="1"/>
          </p:nvPr>
        </p:nvSpPr>
        <p:spPr>
          <a:xfrm>
            <a:off x="6256767" y="1556792"/>
            <a:ext cx="2497899" cy="3662908"/>
          </a:xfrm>
        </p:spPr>
        <p:txBody>
          <a:bodyPr vert="horz" lIns="91440" tIns="45720" rIns="91440" bIns="45720" rtlCol="0" anchor="ctr">
            <a:normAutofit/>
          </a:bodyPr>
          <a:lstStyle/>
          <a:p>
            <a:pPr>
              <a:lnSpc>
                <a:spcPct val="90000"/>
              </a:lnSpc>
              <a:spcBef>
                <a:spcPts val="1000"/>
              </a:spcBef>
              <a:defRPr/>
            </a:pPr>
            <a:r>
              <a:rPr lang="en-US" sz="2800" kern="1200" dirty="0" err="1">
                <a:solidFill>
                  <a:srgbClr val="FFFFFF"/>
                </a:solidFill>
                <a:effectLst/>
                <a:latin typeface="+mn-lt"/>
                <a:ea typeface="+mn-ea"/>
                <a:cs typeface="+mn-cs"/>
              </a:rPr>
              <a:t>Conclusiones</a:t>
            </a:r>
            <a:r>
              <a:rPr lang="en-US" sz="2800" kern="1200" dirty="0">
                <a:solidFill>
                  <a:srgbClr val="FFFFFF"/>
                </a:solidFill>
                <a:effectLst/>
                <a:latin typeface="+mn-lt"/>
                <a:ea typeface="+mn-ea"/>
                <a:cs typeface="+mn-cs"/>
              </a:rPr>
              <a:t> del </a:t>
            </a:r>
            <a:r>
              <a:rPr lang="en-US" sz="2800" kern="1200" dirty="0" err="1">
                <a:solidFill>
                  <a:srgbClr val="FFFFFF"/>
                </a:solidFill>
                <a:effectLst/>
                <a:latin typeface="+mn-lt"/>
                <a:ea typeface="+mn-ea"/>
                <a:cs typeface="+mn-cs"/>
              </a:rPr>
              <a:t>ejercicio</a:t>
            </a:r>
            <a:r>
              <a:rPr lang="en-US" sz="2800" kern="1200" dirty="0">
                <a:solidFill>
                  <a:srgbClr val="FFFFFF"/>
                </a:solidFill>
                <a:effectLst/>
                <a:latin typeface="+mn-lt"/>
                <a:ea typeface="+mn-ea"/>
                <a:cs typeface="+mn-cs"/>
              </a:rPr>
              <a:t> </a:t>
            </a:r>
            <a:r>
              <a:rPr lang="en-US" sz="2800" kern="1200" dirty="0" err="1">
                <a:solidFill>
                  <a:srgbClr val="FFFFFF"/>
                </a:solidFill>
                <a:effectLst/>
                <a:latin typeface="+mn-lt"/>
                <a:ea typeface="+mn-ea"/>
                <a:cs typeface="+mn-cs"/>
              </a:rPr>
              <a:t>sobre</a:t>
            </a:r>
            <a:r>
              <a:rPr lang="en-US" sz="2800" kern="1200" dirty="0">
                <a:solidFill>
                  <a:srgbClr val="FFFFFF"/>
                </a:solidFill>
                <a:effectLst/>
                <a:latin typeface="+mn-lt"/>
                <a:ea typeface="+mn-ea"/>
                <a:cs typeface="+mn-cs"/>
              </a:rPr>
              <a:t> la </a:t>
            </a:r>
            <a:r>
              <a:rPr lang="en-US" sz="2800" kern="1200" dirty="0" err="1">
                <a:solidFill>
                  <a:srgbClr val="FFFFFF"/>
                </a:solidFill>
                <a:effectLst/>
                <a:latin typeface="+mn-lt"/>
                <a:ea typeface="+mn-ea"/>
                <a:cs typeface="+mn-cs"/>
              </a:rPr>
              <a:t>situación</a:t>
            </a:r>
            <a:r>
              <a:rPr lang="en-US" sz="2800" kern="1200" dirty="0">
                <a:solidFill>
                  <a:srgbClr val="FFFFFF"/>
                </a:solidFill>
                <a:effectLst/>
                <a:latin typeface="+mn-lt"/>
                <a:ea typeface="+mn-ea"/>
                <a:cs typeface="+mn-cs"/>
              </a:rPr>
              <a:t> de los </a:t>
            </a:r>
            <a:r>
              <a:rPr lang="en-US" sz="2800" kern="1200" dirty="0" err="1">
                <a:solidFill>
                  <a:srgbClr val="FFFFFF"/>
                </a:solidFill>
                <a:effectLst/>
                <a:latin typeface="+mn-lt"/>
                <a:ea typeface="+mn-ea"/>
                <a:cs typeface="+mn-cs"/>
              </a:rPr>
              <a:t>archivos</a:t>
            </a:r>
            <a:r>
              <a:rPr lang="en-US" sz="2800" kern="1200" dirty="0">
                <a:solidFill>
                  <a:srgbClr val="FFFFFF"/>
                </a:solidFill>
                <a:effectLst/>
                <a:latin typeface="+mn-lt"/>
                <a:ea typeface="+mn-ea"/>
                <a:cs typeface="+mn-cs"/>
              </a:rPr>
              <a:t> </a:t>
            </a:r>
            <a:r>
              <a:rPr lang="en-US" sz="2800" kern="1200" dirty="0" err="1">
                <a:solidFill>
                  <a:srgbClr val="FFFFFF"/>
                </a:solidFill>
                <a:effectLst/>
                <a:latin typeface="+mn-lt"/>
                <a:ea typeface="+mn-ea"/>
                <a:cs typeface="+mn-cs"/>
              </a:rPr>
              <a:t>universitarios</a:t>
            </a:r>
            <a:endParaRPr lang="en-US" sz="2800" kern="1200" dirty="0">
              <a:solidFill>
                <a:srgbClr val="FFFFFF"/>
              </a:solidFill>
              <a:latin typeface="+mn-lt"/>
              <a:ea typeface="+mn-ea"/>
              <a:cs typeface="+mn-cs"/>
            </a:endParaRPr>
          </a:p>
        </p:txBody>
      </p:sp>
    </p:spTree>
    <p:extLst>
      <p:ext uri="{BB962C8B-B14F-4D97-AF65-F5344CB8AC3E}">
        <p14:creationId xmlns:p14="http://schemas.microsoft.com/office/powerpoint/2010/main" val="605563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5"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6"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2" name="1 Título"/>
          <p:cNvSpPr>
            <a:spLocks noGrp="1"/>
          </p:cNvSpPr>
          <p:nvPr>
            <p:ph type="title"/>
          </p:nvPr>
        </p:nvSpPr>
        <p:spPr>
          <a:xfrm>
            <a:off x="515125" y="1153572"/>
            <a:ext cx="2400300" cy="4461163"/>
          </a:xfrm>
        </p:spPr>
        <p:txBody>
          <a:bodyPr>
            <a:normAutofit/>
          </a:bodyPr>
          <a:lstStyle/>
          <a:p>
            <a:endParaRPr lang="es-MX" altLang="es-MX">
              <a:solidFill>
                <a:srgbClr val="FFFFFF"/>
              </a:solidFill>
            </a:endParaRPr>
          </a:p>
        </p:txBody>
      </p:sp>
      <p:sp>
        <p:nvSpPr>
          <p:cNvPr id="30727"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723" name="2 Marcador de contenido"/>
          <p:cNvSpPr>
            <a:spLocks noGrp="1"/>
          </p:cNvSpPr>
          <p:nvPr>
            <p:ph idx="1"/>
          </p:nvPr>
        </p:nvSpPr>
        <p:spPr>
          <a:xfrm>
            <a:off x="3335481" y="591344"/>
            <a:ext cx="5179868" cy="5585619"/>
          </a:xfrm>
        </p:spPr>
        <p:txBody>
          <a:bodyPr anchor="ctr">
            <a:normAutofit/>
          </a:bodyPr>
          <a:lstStyle/>
          <a:p>
            <a:pPr marL="0" indent="0">
              <a:buFont typeface="Wingdings" pitchFamily="2" charset="2"/>
              <a:buNone/>
            </a:pPr>
            <a:endParaRPr lang="es-MX" altLang="es-MX" dirty="0"/>
          </a:p>
          <a:p>
            <a:pPr marL="0" indent="0">
              <a:buFont typeface="Wingdings" pitchFamily="2" charset="2"/>
              <a:buNone/>
            </a:pPr>
            <a:r>
              <a:rPr lang="es-MX" altLang="es-MX" sz="4000" dirty="0"/>
              <a:t>Retos de la archivística en las universidades</a:t>
            </a:r>
          </a:p>
        </p:txBody>
      </p:sp>
    </p:spTree>
    <p:extLst>
      <p:ext uri="{BB962C8B-B14F-4D97-AF65-F5344CB8AC3E}">
        <p14:creationId xmlns:p14="http://schemas.microsoft.com/office/powerpoint/2010/main" val="2970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1 Título"/>
          <p:cNvSpPr>
            <a:spLocks noGrp="1"/>
          </p:cNvSpPr>
          <p:nvPr>
            <p:ph type="title"/>
          </p:nvPr>
        </p:nvSpPr>
        <p:spPr>
          <a:xfrm>
            <a:off x="6820122" y="618681"/>
            <a:ext cx="1960404" cy="4794567"/>
          </a:xfrm>
        </p:spPr>
        <p:txBody>
          <a:bodyPr vert="horz" lIns="91440" tIns="45720" rIns="91440" bIns="45720" rtlCol="0" anchor="ctr">
            <a:normAutofit/>
          </a:bodyPr>
          <a:lstStyle/>
          <a:p>
            <a:pPr algn="l">
              <a:lnSpc>
                <a:spcPct val="90000"/>
              </a:lnSpc>
            </a:pPr>
            <a:r>
              <a:rPr lang="en-US" altLang="es-MX" sz="2400">
                <a:solidFill>
                  <a:srgbClr val="FFFFFF"/>
                </a:solidFill>
              </a:rPr>
              <a:t>Actualización del conocimiento archivístico</a:t>
            </a:r>
          </a:p>
        </p:txBody>
      </p:sp>
      <p:sp>
        <p:nvSpPr>
          <p:cNvPr id="139"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015" y="484632"/>
            <a:ext cx="6096762"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748" name="2 Marcador de contenido">
            <a:extLst>
              <a:ext uri="{FF2B5EF4-FFF2-40B4-BE49-F238E27FC236}">
                <a16:creationId xmlns:a16="http://schemas.microsoft.com/office/drawing/2014/main" id="{2EDB1C0A-F5D6-4C81-8958-C5A075E48238}"/>
              </a:ext>
            </a:extLst>
          </p:cNvPr>
          <p:cNvGraphicFramePr>
            <a:graphicFrameLocks noGrp="1"/>
          </p:cNvGraphicFramePr>
          <p:nvPr>
            <p:ph idx="1"/>
            <p:extLst>
              <p:ext uri="{D42A27DB-BD31-4B8C-83A1-F6EECF244321}">
                <p14:modId xmlns:p14="http://schemas.microsoft.com/office/powerpoint/2010/main" val="2662704918"/>
              </p:ext>
            </p:extLst>
          </p:nvPr>
        </p:nvGraphicFramePr>
        <p:xfrm>
          <a:off x="1187624" y="1093628"/>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4453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28650" y="620392"/>
            <a:ext cx="2530602" cy="5504688"/>
          </a:xfrm>
        </p:spPr>
        <p:txBody>
          <a:bodyPr>
            <a:normAutofit/>
          </a:bodyPr>
          <a:lstStyle/>
          <a:p>
            <a:pPr eaLnBrk="1" hangingPunct="1"/>
            <a:r>
              <a:rPr lang="es-MX" altLang="es-MX" sz="3100" dirty="0">
                <a:solidFill>
                  <a:srgbClr val="0070C0"/>
                </a:solidFill>
              </a:rPr>
              <a:t>Tecnologías de la información y la comunicación</a:t>
            </a:r>
            <a:endParaRPr lang="es-ES" altLang="es-MX" sz="3100" dirty="0">
              <a:solidFill>
                <a:srgbClr val="0070C0"/>
              </a:solidFill>
            </a:endParaRPr>
          </a:p>
        </p:txBody>
      </p:sp>
      <p:graphicFrame>
        <p:nvGraphicFramePr>
          <p:cNvPr id="32773" name="Rectangle 3">
            <a:extLst>
              <a:ext uri="{FF2B5EF4-FFF2-40B4-BE49-F238E27FC236}">
                <a16:creationId xmlns:a16="http://schemas.microsoft.com/office/drawing/2014/main" id="{E51BE92F-5803-4593-BDB2-FDC81CFF82E4}"/>
              </a:ext>
            </a:extLst>
          </p:cNvPr>
          <p:cNvGraphicFramePr>
            <a:graphicFrameLocks noGrp="1"/>
          </p:cNvGraphicFramePr>
          <p:nvPr>
            <p:ph idx="1"/>
            <p:extLst>
              <p:ext uri="{D42A27DB-BD31-4B8C-83A1-F6EECF244321}">
                <p14:modId xmlns:p14="http://schemas.microsoft.com/office/powerpoint/2010/main" val="1800490225"/>
              </p:ext>
            </p:extLst>
          </p:nvPr>
        </p:nvGraphicFramePr>
        <p:xfrm>
          <a:off x="3819906"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972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1 Título"/>
          <p:cNvSpPr>
            <a:spLocks noGrp="1"/>
          </p:cNvSpPr>
          <p:nvPr>
            <p:ph type="title"/>
          </p:nvPr>
        </p:nvSpPr>
        <p:spPr>
          <a:xfrm>
            <a:off x="575467" y="1166932"/>
            <a:ext cx="2686555" cy="4279709"/>
          </a:xfrm>
        </p:spPr>
        <p:txBody>
          <a:bodyPr anchor="ctr">
            <a:normAutofit/>
          </a:bodyPr>
          <a:lstStyle/>
          <a:p>
            <a:endParaRPr lang="es-MX" altLang="es-MX" sz="4200">
              <a:solidFill>
                <a:schemeClr val="bg1"/>
              </a:solidFill>
            </a:endParaRPr>
          </a:p>
        </p:txBody>
      </p:sp>
      <p:sp>
        <p:nvSpPr>
          <p:cNvPr id="33795" name="2 Marcador de contenido"/>
          <p:cNvSpPr>
            <a:spLocks noGrp="1"/>
          </p:cNvSpPr>
          <p:nvPr>
            <p:ph idx="1"/>
          </p:nvPr>
        </p:nvSpPr>
        <p:spPr>
          <a:xfrm>
            <a:off x="4180398" y="1166933"/>
            <a:ext cx="4287741" cy="4279709"/>
          </a:xfrm>
        </p:spPr>
        <p:txBody>
          <a:bodyPr anchor="ctr">
            <a:normAutofit/>
          </a:bodyPr>
          <a:lstStyle/>
          <a:p>
            <a:r>
              <a:rPr lang="es-MX" altLang="es-MX" sz="2100"/>
              <a:t>Las políticas de tratamiento documental para la administración de los documentos electrónicos, requieren a su vez de una revisión por parte de los archivistas universitarios para situarlas en el contexto apropiado sin tratar de ir más allá de lo que marca la profesión, ni quedarse rezagados debido a una posible falta de comprensión del problema y sus posibles soluciones. </a:t>
            </a:r>
          </a:p>
        </p:txBody>
      </p:sp>
    </p:spTree>
    <p:extLst>
      <p:ext uri="{BB962C8B-B14F-4D97-AF65-F5344CB8AC3E}">
        <p14:creationId xmlns:p14="http://schemas.microsoft.com/office/powerpoint/2010/main" val="1365642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4" name="Picture 7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5665603"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34818" name="1 Título"/>
          <p:cNvSpPr>
            <a:spLocks noGrp="1"/>
          </p:cNvSpPr>
          <p:nvPr>
            <p:ph type="title"/>
          </p:nvPr>
        </p:nvSpPr>
        <p:spPr>
          <a:xfrm>
            <a:off x="480060" y="1243013"/>
            <a:ext cx="2891790" cy="4371974"/>
          </a:xfrm>
        </p:spPr>
        <p:txBody>
          <a:bodyPr>
            <a:normAutofit/>
          </a:bodyPr>
          <a:lstStyle/>
          <a:p>
            <a:r>
              <a:rPr lang="es-MX" altLang="es-MX" sz="3400">
                <a:solidFill>
                  <a:srgbClr val="FFFFFF"/>
                </a:solidFill>
              </a:rPr>
              <a:t>La transversalidad del conocimiento archivístico</a:t>
            </a:r>
          </a:p>
        </p:txBody>
      </p:sp>
      <p:sp>
        <p:nvSpPr>
          <p:cNvPr id="76" name="Rectangle 7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0637" y="0"/>
            <a:ext cx="404336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9" name="2 Marcador de contenido"/>
          <p:cNvSpPr>
            <a:spLocks noGrp="1"/>
          </p:cNvSpPr>
          <p:nvPr>
            <p:ph idx="1"/>
          </p:nvPr>
        </p:nvSpPr>
        <p:spPr>
          <a:xfrm>
            <a:off x="4629150" y="804672"/>
            <a:ext cx="3915918" cy="5230368"/>
          </a:xfrm>
        </p:spPr>
        <p:txBody>
          <a:bodyPr anchor="ctr">
            <a:normAutofit/>
          </a:bodyPr>
          <a:lstStyle/>
          <a:p>
            <a:r>
              <a:rPr lang="es-MX" altLang="es-MX" sz="2100" dirty="0">
                <a:solidFill>
                  <a:srgbClr val="000000"/>
                </a:solidFill>
              </a:rPr>
              <a:t>Es necesaria la búsqueda de la multi, inter y la transdisciplinariedad del conocimiento archivístico en la que cada disciplina, conservando su propia identidad, aporte un sentido amplio y diverso a la información y por tanto, al conocimiento</a:t>
            </a:r>
          </a:p>
        </p:txBody>
      </p:sp>
    </p:spTree>
    <p:extLst>
      <p:ext uri="{BB962C8B-B14F-4D97-AF65-F5344CB8AC3E}">
        <p14:creationId xmlns:p14="http://schemas.microsoft.com/office/powerpoint/2010/main" val="426054532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5" name="Rectangle 7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6" name="Freeform: Shape 7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Rectangle 2"/>
          <p:cNvSpPr>
            <a:spLocks noGrp="1" noChangeArrowheads="1"/>
          </p:cNvSpPr>
          <p:nvPr>
            <p:ph type="title"/>
          </p:nvPr>
        </p:nvSpPr>
        <p:spPr>
          <a:xfrm>
            <a:off x="515125" y="1153572"/>
            <a:ext cx="2400300" cy="4461163"/>
          </a:xfrm>
        </p:spPr>
        <p:txBody>
          <a:bodyPr>
            <a:normAutofit/>
          </a:bodyPr>
          <a:lstStyle/>
          <a:p>
            <a:pPr eaLnBrk="1" hangingPunct="1"/>
            <a:r>
              <a:rPr lang="es-MX" altLang="es-MX" sz="2800">
                <a:solidFill>
                  <a:srgbClr val="FFFFFF"/>
                </a:solidFill>
              </a:rPr>
              <a:t>Transparencia y acceso a la información</a:t>
            </a:r>
            <a:endParaRPr lang="es-ES" altLang="es-MX" sz="2800">
              <a:solidFill>
                <a:srgbClr val="FFFFFF"/>
              </a:solidFill>
            </a:endParaRPr>
          </a:p>
        </p:txBody>
      </p:sp>
      <p:sp>
        <p:nvSpPr>
          <p:cNvPr id="35847" name="Arc 8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843" name="Rectangle 3"/>
          <p:cNvSpPr>
            <a:spLocks noGrp="1" noChangeArrowheads="1"/>
          </p:cNvSpPr>
          <p:nvPr>
            <p:ph idx="1"/>
          </p:nvPr>
        </p:nvSpPr>
        <p:spPr>
          <a:xfrm>
            <a:off x="3335481" y="591344"/>
            <a:ext cx="5179868" cy="5585619"/>
          </a:xfrm>
        </p:spPr>
        <p:txBody>
          <a:bodyPr anchor="ctr">
            <a:normAutofit fontScale="92500" lnSpcReduction="20000"/>
          </a:bodyPr>
          <a:lstStyle/>
          <a:p>
            <a:pPr>
              <a:buNone/>
            </a:pPr>
            <a:r>
              <a:rPr lang="es-MX" altLang="es-MX" dirty="0"/>
              <a:t>   Hacer de los archivos universitarios, verdaderos instrumentos de la democracia; herramientas del ciudadano para hacer valer los derechos humanos (temas como la transparencia y el acceso a la información, l</a:t>
            </a:r>
            <a:r>
              <a:rPr lang="es-MX" dirty="0">
                <a:ea typeface="Calibri" panose="020F0502020204030204" pitchFamily="34" charset="0"/>
              </a:rPr>
              <a:t>a pluri y multiculturalidad, las políticas públicas y ciudadanía, el derecho a la verdad y al olvido, la construcción de sociedad, etc.).</a:t>
            </a:r>
            <a:endParaRPr lang="es-ES" altLang="es-MX" dirty="0"/>
          </a:p>
        </p:txBody>
      </p:sp>
    </p:spTree>
    <p:extLst>
      <p:ext uri="{BB962C8B-B14F-4D97-AF65-F5344CB8AC3E}">
        <p14:creationId xmlns:p14="http://schemas.microsoft.com/office/powerpoint/2010/main" val="1789342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Freeform: Shape 73">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4166"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6" name="Freeform: Shape 75">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66" name="Rectangle 2"/>
          <p:cNvSpPr>
            <a:spLocks noGrp="1" noChangeArrowheads="1"/>
          </p:cNvSpPr>
          <p:nvPr>
            <p:ph type="title"/>
          </p:nvPr>
        </p:nvSpPr>
        <p:spPr>
          <a:xfrm>
            <a:off x="466344" y="1161288"/>
            <a:ext cx="2702052" cy="4526280"/>
          </a:xfrm>
        </p:spPr>
        <p:txBody>
          <a:bodyPr>
            <a:normAutofit/>
          </a:bodyPr>
          <a:lstStyle/>
          <a:p>
            <a:pPr eaLnBrk="1" hangingPunct="1"/>
            <a:r>
              <a:rPr lang="es-MX" altLang="es-MX" sz="3500" dirty="0"/>
              <a:t>Certificación en los archivos</a:t>
            </a:r>
            <a:endParaRPr lang="es-ES_tradnl" altLang="es-MX" sz="3500" dirty="0"/>
          </a:p>
        </p:txBody>
      </p:sp>
      <p:sp>
        <p:nvSpPr>
          <p:cNvPr id="78" name="Rectangle 77">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867" name="Rectangle 3"/>
          <p:cNvSpPr>
            <a:spLocks noGrp="1" noChangeArrowheads="1"/>
          </p:cNvSpPr>
          <p:nvPr>
            <p:ph idx="1"/>
          </p:nvPr>
        </p:nvSpPr>
        <p:spPr>
          <a:xfrm>
            <a:off x="4075611" y="932688"/>
            <a:ext cx="4437453" cy="4992624"/>
          </a:xfrm>
        </p:spPr>
        <p:txBody>
          <a:bodyPr anchor="ctr">
            <a:normAutofit lnSpcReduction="10000"/>
          </a:bodyPr>
          <a:lstStyle/>
          <a:p>
            <a:pPr eaLnBrk="1" hangingPunct="1"/>
            <a:r>
              <a:rPr lang="es-MX" altLang="es-MX" sz="2800" dirty="0"/>
              <a:t>Aplicación de las normas nacionales sobre archivos</a:t>
            </a:r>
          </a:p>
          <a:p>
            <a:pPr eaLnBrk="1" hangingPunct="1"/>
            <a:r>
              <a:rPr lang="es-MX" altLang="es-MX" sz="2800" dirty="0"/>
              <a:t>Normas internacionales de descripción archivística</a:t>
            </a:r>
          </a:p>
          <a:p>
            <a:pPr eaLnBrk="1" hangingPunct="1"/>
            <a:r>
              <a:rPr lang="es-MX" altLang="es-MX" sz="2800" dirty="0"/>
              <a:t>Normas sobre gestión de documentos de archivo (ISO 15489, ISO 30300, </a:t>
            </a:r>
            <a:r>
              <a:rPr lang="es-MX" altLang="es-MX" sz="2800" dirty="0" err="1"/>
              <a:t>MoreQ</a:t>
            </a:r>
            <a:r>
              <a:rPr lang="es-MX" altLang="es-MX" sz="2800" dirty="0"/>
              <a:t>)</a:t>
            </a:r>
          </a:p>
          <a:p>
            <a:pPr eaLnBrk="1" hangingPunct="1"/>
            <a:r>
              <a:rPr lang="es-MX" altLang="es-MX" sz="2800" dirty="0"/>
              <a:t>Normas ISO de certificación de procesos y otras relacionadas</a:t>
            </a:r>
          </a:p>
          <a:p>
            <a:pPr eaLnBrk="1" hangingPunct="1"/>
            <a:endParaRPr lang="es-ES_tradnl" altLang="es-MX" sz="1700" dirty="0"/>
          </a:p>
        </p:txBody>
      </p:sp>
    </p:spTree>
    <p:extLst>
      <p:ext uri="{BB962C8B-B14F-4D97-AF65-F5344CB8AC3E}">
        <p14:creationId xmlns:p14="http://schemas.microsoft.com/office/powerpoint/2010/main" val="730390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Rectangle 2">
            <a:extLst>
              <a:ext uri="{FF2B5EF4-FFF2-40B4-BE49-F238E27FC236}">
                <a16:creationId xmlns:a16="http://schemas.microsoft.com/office/drawing/2014/main" id="{1DE2EA57-38A0-4DA1-A316-513667CF3FFB}"/>
              </a:ext>
            </a:extLst>
          </p:cNvPr>
          <p:cNvSpPr>
            <a:spLocks noGrp="1" noChangeArrowheads="1"/>
          </p:cNvSpPr>
          <p:nvPr>
            <p:ph type="title" idx="4294967295"/>
          </p:nvPr>
        </p:nvSpPr>
        <p:spPr>
          <a:xfrm>
            <a:off x="515125" y="1153572"/>
            <a:ext cx="2400300" cy="4461163"/>
          </a:xfrm>
        </p:spPr>
        <p:txBody>
          <a:bodyPr vert="horz" lIns="91440" tIns="45720" rIns="91440" bIns="45720" rtlCol="0" anchor="ctr">
            <a:normAutofit/>
          </a:bodyPr>
          <a:lstStyle/>
          <a:p>
            <a:pPr algn="l" fontAlgn="auto">
              <a:lnSpc>
                <a:spcPct val="90000"/>
              </a:lnSpc>
              <a:spcAft>
                <a:spcPts val="0"/>
              </a:spcAft>
              <a:defRPr/>
            </a:pPr>
            <a:r>
              <a:rPr lang="en-US" sz="3700" kern="1200">
                <a:solidFill>
                  <a:srgbClr val="FFFFFF"/>
                </a:solidFill>
                <a:effectLst>
                  <a:outerShdw blurRad="38100" dist="38100" dir="2700000" algn="tl">
                    <a:srgbClr val="C0C0C0"/>
                  </a:outerShdw>
                </a:effectLst>
                <a:latin typeface="+mj-lt"/>
                <a:ea typeface="+mj-ea"/>
                <a:cs typeface="+mj-cs"/>
              </a:rPr>
              <a:t>Vinculación</a:t>
            </a: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939" name="Rectangle 3">
            <a:extLst>
              <a:ext uri="{FF2B5EF4-FFF2-40B4-BE49-F238E27FC236}">
                <a16:creationId xmlns:a16="http://schemas.microsoft.com/office/drawing/2014/main" id="{4FF5615B-6A2A-49F1-AB44-D8C8E4BED69C}"/>
              </a:ext>
            </a:extLst>
          </p:cNvPr>
          <p:cNvSpPr>
            <a:spLocks noGrp="1" noChangeArrowheads="1"/>
          </p:cNvSpPr>
          <p:nvPr>
            <p:ph type="body" idx="4294967295"/>
          </p:nvPr>
        </p:nvSpPr>
        <p:spPr>
          <a:xfrm>
            <a:off x="3335481" y="591344"/>
            <a:ext cx="5179868" cy="5585619"/>
          </a:xfrm>
        </p:spPr>
        <p:txBody>
          <a:bodyPr vert="horz" lIns="91440" tIns="45720" rIns="91440" bIns="45720" rtlCol="0" anchor="ctr">
            <a:normAutofit/>
          </a:bodyPr>
          <a:lstStyle/>
          <a:p>
            <a:pPr indent="-228600" fontAlgn="auto">
              <a:lnSpc>
                <a:spcPct val="90000"/>
              </a:lnSpc>
              <a:spcAft>
                <a:spcPts val="0"/>
              </a:spcAft>
              <a:defRPr/>
            </a:pPr>
            <a:endParaRPr lang="en-US" sz="2000" dirty="0">
              <a:effectLst>
                <a:outerShdw blurRad="38100" dist="38100" dir="2700000" algn="tl">
                  <a:srgbClr val="C0C0C0"/>
                </a:outerShdw>
              </a:effectLst>
            </a:endParaRPr>
          </a:p>
          <a:p>
            <a:pPr indent="-228600" fontAlgn="auto">
              <a:lnSpc>
                <a:spcPct val="90000"/>
              </a:lnSpc>
              <a:spcAft>
                <a:spcPts val="0"/>
              </a:spcAft>
              <a:defRPr/>
            </a:pPr>
            <a:r>
              <a:rPr lang="en-US" sz="1800" dirty="0" err="1">
                <a:effectLst>
                  <a:outerShdw blurRad="38100" dist="38100" dir="2700000" algn="tl">
                    <a:srgbClr val="C0C0C0"/>
                  </a:outerShdw>
                </a:effectLst>
              </a:rPr>
              <a:t>Promover</a:t>
            </a:r>
            <a:r>
              <a:rPr lang="en-US" sz="1800" dirty="0">
                <a:effectLst>
                  <a:outerShdw blurRad="38100" dist="38100" dir="2700000" algn="tl">
                    <a:srgbClr val="C0C0C0"/>
                  </a:outerShdw>
                </a:effectLst>
              </a:rPr>
              <a:t> la </a:t>
            </a:r>
            <a:r>
              <a:rPr lang="en-US" sz="1800" dirty="0" err="1">
                <a:effectLst>
                  <a:outerShdw blurRad="38100" dist="38100" dir="2700000" algn="tl">
                    <a:srgbClr val="C0C0C0"/>
                  </a:outerShdw>
                </a:effectLst>
              </a:rPr>
              <a:t>presencia</a:t>
            </a:r>
            <a:r>
              <a:rPr lang="en-US" sz="1800" dirty="0">
                <a:effectLst>
                  <a:outerShdw blurRad="38100" dist="38100" dir="2700000" algn="tl">
                    <a:srgbClr val="C0C0C0"/>
                  </a:outerShdw>
                </a:effectLst>
              </a:rPr>
              <a:t> de los </a:t>
            </a:r>
            <a:r>
              <a:rPr lang="en-US" sz="1800" dirty="0" err="1">
                <a:effectLst>
                  <a:outerShdw blurRad="38100" dist="38100" dir="2700000" algn="tl">
                    <a:srgbClr val="C0C0C0"/>
                  </a:outerShdw>
                </a:effectLst>
              </a:rPr>
              <a:t>archivos</a:t>
            </a:r>
            <a:r>
              <a:rPr lang="en-US" sz="1800" dirty="0">
                <a:effectLst>
                  <a:outerShdw blurRad="38100" dist="38100" dir="2700000" algn="tl">
                    <a:srgbClr val="C0C0C0"/>
                  </a:outerShdw>
                </a:effectLst>
              </a:rPr>
              <a:t> </a:t>
            </a:r>
            <a:r>
              <a:rPr lang="en-US" sz="1800" dirty="0" err="1">
                <a:effectLst>
                  <a:outerShdw blurRad="38100" dist="38100" dir="2700000" algn="tl">
                    <a:srgbClr val="C0C0C0"/>
                  </a:outerShdw>
                </a:effectLst>
              </a:rPr>
              <a:t>universitarios</a:t>
            </a:r>
            <a:r>
              <a:rPr lang="en-US" sz="1800" dirty="0">
                <a:effectLst>
                  <a:outerShdw blurRad="38100" dist="38100" dir="2700000" algn="tl">
                    <a:srgbClr val="C0C0C0"/>
                  </a:outerShdw>
                </a:effectLst>
              </a:rPr>
              <a:t> </a:t>
            </a:r>
            <a:r>
              <a:rPr lang="en-US" sz="1800" dirty="0" err="1">
                <a:effectLst>
                  <a:outerShdw blurRad="38100" dist="38100" dir="2700000" algn="tl">
                    <a:srgbClr val="C0C0C0"/>
                  </a:outerShdw>
                </a:effectLst>
              </a:rPr>
              <a:t>en</a:t>
            </a:r>
            <a:r>
              <a:rPr lang="en-US" sz="1800" dirty="0">
                <a:effectLst>
                  <a:outerShdw blurRad="38100" dist="38100" dir="2700000" algn="tl">
                    <a:srgbClr val="C0C0C0"/>
                  </a:outerShdw>
                </a:effectLst>
              </a:rPr>
              <a:t> los </a:t>
            </a:r>
            <a:r>
              <a:rPr lang="en-US" sz="1800" dirty="0" err="1">
                <a:effectLst>
                  <a:outerShdw blurRad="38100" dist="38100" dir="2700000" algn="tl">
                    <a:srgbClr val="C0C0C0"/>
                  </a:outerShdw>
                </a:effectLst>
              </a:rPr>
              <a:t>diversos</a:t>
            </a:r>
            <a:r>
              <a:rPr lang="en-US" sz="1800" dirty="0">
                <a:effectLst>
                  <a:outerShdw blurRad="38100" dist="38100" dir="2700000" algn="tl">
                    <a:srgbClr val="C0C0C0"/>
                  </a:outerShdw>
                </a:effectLst>
              </a:rPr>
              <a:t> </a:t>
            </a:r>
            <a:r>
              <a:rPr lang="en-US" sz="1800" dirty="0" err="1">
                <a:effectLst>
                  <a:outerShdw blurRad="38100" dist="38100" dir="2700000" algn="tl">
                    <a:srgbClr val="C0C0C0"/>
                  </a:outerShdw>
                </a:effectLst>
              </a:rPr>
              <a:t>foros</a:t>
            </a:r>
            <a:r>
              <a:rPr lang="en-US" sz="1800" dirty="0">
                <a:effectLst>
                  <a:outerShdw blurRad="38100" dist="38100" dir="2700000" algn="tl">
                    <a:srgbClr val="C0C0C0"/>
                  </a:outerShdw>
                </a:effectLst>
              </a:rPr>
              <a:t> </a:t>
            </a:r>
            <a:r>
              <a:rPr lang="en-US" sz="1800" dirty="0" err="1">
                <a:effectLst>
                  <a:outerShdw blurRad="38100" dist="38100" dir="2700000" algn="tl">
                    <a:srgbClr val="C0C0C0"/>
                  </a:outerShdw>
                </a:effectLst>
              </a:rPr>
              <a:t>archivísticos</a:t>
            </a:r>
            <a:r>
              <a:rPr lang="en-US" sz="1800" dirty="0">
                <a:effectLst>
                  <a:outerShdw blurRad="38100" dist="38100" dir="2700000" algn="tl">
                    <a:srgbClr val="C0C0C0"/>
                  </a:outerShdw>
                </a:effectLst>
              </a:rPr>
              <a:t> locales e </a:t>
            </a:r>
            <a:r>
              <a:rPr lang="en-US" sz="1800" dirty="0" err="1">
                <a:effectLst>
                  <a:outerShdw blurRad="38100" dist="38100" dir="2700000" algn="tl">
                    <a:srgbClr val="C0C0C0"/>
                  </a:outerShdw>
                </a:effectLst>
              </a:rPr>
              <a:t>internacionales</a:t>
            </a:r>
            <a:r>
              <a:rPr lang="en-US" sz="1800" dirty="0">
                <a:effectLst>
                  <a:outerShdw blurRad="38100" dist="38100" dir="2700000" algn="tl">
                    <a:srgbClr val="C0C0C0"/>
                  </a:outerShdw>
                </a:effectLst>
              </a:rPr>
              <a:t>, </a:t>
            </a:r>
            <a:r>
              <a:rPr lang="en-US" sz="1800" dirty="0" err="1">
                <a:effectLst>
                  <a:outerShdw blurRad="38100" dist="38100" dir="2700000" algn="tl">
                    <a:srgbClr val="C0C0C0"/>
                  </a:outerShdw>
                </a:effectLst>
              </a:rPr>
              <a:t>relacionados</a:t>
            </a:r>
            <a:r>
              <a:rPr lang="en-US" sz="1800" dirty="0">
                <a:effectLst>
                  <a:outerShdw blurRad="38100" dist="38100" dir="2700000" algn="tl">
                    <a:srgbClr val="C0C0C0"/>
                  </a:outerShdw>
                </a:effectLst>
              </a:rPr>
              <a:t> con las  </a:t>
            </a:r>
            <a:r>
              <a:rPr lang="en-US" sz="1800" dirty="0" err="1">
                <a:effectLst>
                  <a:outerShdw blurRad="38100" dist="38100" dir="2700000" algn="tl">
                    <a:srgbClr val="C0C0C0"/>
                  </a:outerShdw>
                </a:effectLst>
              </a:rPr>
              <a:t>instituciones</a:t>
            </a:r>
            <a:r>
              <a:rPr lang="en-US" sz="1800" dirty="0">
                <a:effectLst>
                  <a:outerShdw blurRad="38100" dist="38100" dir="2700000" algn="tl">
                    <a:srgbClr val="C0C0C0"/>
                  </a:outerShdw>
                </a:effectLst>
              </a:rPr>
              <a:t> de </a:t>
            </a:r>
            <a:r>
              <a:rPr lang="en-US" sz="1800" dirty="0" err="1">
                <a:effectLst>
                  <a:outerShdw blurRad="38100" dist="38100" dir="2700000" algn="tl">
                    <a:srgbClr val="C0C0C0"/>
                  </a:outerShdw>
                </a:effectLst>
              </a:rPr>
              <a:t>educación</a:t>
            </a:r>
            <a:r>
              <a:rPr lang="en-US" sz="1800" dirty="0">
                <a:effectLst>
                  <a:outerShdw blurRad="38100" dist="38100" dir="2700000" algn="tl">
                    <a:srgbClr val="C0C0C0"/>
                  </a:outerShdw>
                </a:effectLst>
              </a:rPr>
              <a:t> superior.</a:t>
            </a:r>
          </a:p>
          <a:p>
            <a:pPr indent="-228600" fontAlgn="auto">
              <a:lnSpc>
                <a:spcPct val="90000"/>
              </a:lnSpc>
              <a:spcAft>
                <a:spcPts val="0"/>
              </a:spcAft>
              <a:defRPr/>
            </a:pPr>
            <a:endParaRPr lang="en-US" sz="1800" dirty="0">
              <a:effectLst>
                <a:outerShdw blurRad="38100" dist="38100" dir="2700000" algn="tl">
                  <a:srgbClr val="C0C0C0"/>
                </a:outerShdw>
              </a:effectLst>
            </a:endParaRPr>
          </a:p>
          <a:p>
            <a:pPr indent="-228600" fontAlgn="auto">
              <a:lnSpc>
                <a:spcPct val="90000"/>
              </a:lnSpc>
              <a:spcAft>
                <a:spcPts val="0"/>
              </a:spcAft>
              <a:defRPr/>
            </a:pPr>
            <a:r>
              <a:rPr lang="en-US" sz="1800" dirty="0" err="1"/>
              <a:t>Impulsar</a:t>
            </a:r>
            <a:r>
              <a:rPr lang="en-US" sz="1800" dirty="0"/>
              <a:t> y </a:t>
            </a:r>
            <a:r>
              <a:rPr lang="en-US" sz="1800" dirty="0" err="1"/>
              <a:t>apoyar</a:t>
            </a:r>
            <a:r>
              <a:rPr lang="en-US" sz="1800" dirty="0"/>
              <a:t> </a:t>
            </a:r>
            <a:r>
              <a:rPr lang="en-US" sz="1800" dirty="0" err="1"/>
              <a:t>proyectos</a:t>
            </a:r>
            <a:r>
              <a:rPr lang="en-US" sz="1800" dirty="0"/>
              <a:t> de </a:t>
            </a:r>
            <a:r>
              <a:rPr lang="en-US" sz="1800" dirty="0" err="1"/>
              <a:t>Sistemas</a:t>
            </a:r>
            <a:r>
              <a:rPr lang="en-US" sz="1800" dirty="0"/>
              <a:t> de </a:t>
            </a:r>
            <a:r>
              <a:rPr lang="en-US" sz="1800" dirty="0" err="1"/>
              <a:t>Archivos</a:t>
            </a:r>
            <a:r>
              <a:rPr lang="en-US" sz="1800" dirty="0"/>
              <a:t> de </a:t>
            </a:r>
            <a:r>
              <a:rPr lang="en-US" sz="1800" dirty="0" err="1"/>
              <a:t>otras</a:t>
            </a:r>
            <a:r>
              <a:rPr lang="en-US" sz="1800" dirty="0"/>
              <a:t>  </a:t>
            </a:r>
            <a:r>
              <a:rPr lang="en-US" sz="1800" dirty="0" err="1"/>
              <a:t>universidades</a:t>
            </a:r>
            <a:endParaRPr lang="en-US" sz="1800" dirty="0"/>
          </a:p>
          <a:p>
            <a:pPr indent="-228600" fontAlgn="auto">
              <a:lnSpc>
                <a:spcPct val="90000"/>
              </a:lnSpc>
              <a:spcAft>
                <a:spcPts val="0"/>
              </a:spcAft>
              <a:defRPr/>
            </a:pPr>
            <a:endParaRPr lang="en-US" sz="1800" dirty="0"/>
          </a:p>
          <a:p>
            <a:pPr indent="-228600" fontAlgn="auto">
              <a:lnSpc>
                <a:spcPct val="90000"/>
              </a:lnSpc>
              <a:spcAft>
                <a:spcPts val="0"/>
              </a:spcAft>
              <a:defRPr/>
            </a:pPr>
            <a:r>
              <a:rPr lang="es-MX" sz="1800" dirty="0">
                <a:effectLst>
                  <a:outerShdw blurRad="38100" dist="38100" dir="2700000" algn="tl">
                    <a:srgbClr val="C0C0C0"/>
                  </a:outerShdw>
                </a:effectLst>
              </a:rPr>
              <a:t>Establecer  relaciones con otras instancias archivísticas, tanto universitarias como extrauniversitarias, de manera sistemática y de acuerdo con un programa en el cual se contemplen las acciones pertinentes.</a:t>
            </a:r>
            <a:endParaRPr lang="en-US" sz="1800" dirty="0"/>
          </a:p>
          <a:p>
            <a:pPr indent="-228600" fontAlgn="auto">
              <a:lnSpc>
                <a:spcPct val="90000"/>
              </a:lnSpc>
              <a:spcAft>
                <a:spcPts val="0"/>
              </a:spcAft>
              <a:defRPr/>
            </a:pPr>
            <a:endParaRPr lang="en-US" sz="1800" dirty="0"/>
          </a:p>
          <a:p>
            <a:pPr indent="-228600" fontAlgn="auto">
              <a:lnSpc>
                <a:spcPct val="90000"/>
              </a:lnSpc>
              <a:spcAft>
                <a:spcPts val="0"/>
              </a:spcAft>
              <a:defRPr/>
            </a:pPr>
            <a:r>
              <a:rPr lang="en-US" sz="1800" dirty="0" err="1"/>
              <a:t>Apoyar</a:t>
            </a:r>
            <a:r>
              <a:rPr lang="en-US" sz="1800" dirty="0"/>
              <a:t> las </a:t>
            </a:r>
            <a:r>
              <a:rPr lang="en-US" sz="1800" dirty="0" err="1"/>
              <a:t>actividades</a:t>
            </a:r>
            <a:r>
              <a:rPr lang="en-US" sz="1800" dirty="0"/>
              <a:t> de </a:t>
            </a:r>
            <a:r>
              <a:rPr lang="en-US" sz="1800" dirty="0" err="1"/>
              <a:t>creación</a:t>
            </a:r>
            <a:r>
              <a:rPr lang="en-US" sz="1800" dirty="0"/>
              <a:t> de redes y </a:t>
            </a:r>
            <a:r>
              <a:rPr lang="en-US" sz="1800" dirty="0" err="1"/>
              <a:t>asociaciones</a:t>
            </a:r>
            <a:r>
              <a:rPr lang="en-US" sz="1800" dirty="0"/>
              <a:t> de </a:t>
            </a:r>
            <a:r>
              <a:rPr lang="en-US" sz="1800" dirty="0" err="1"/>
              <a:t>archivistas</a:t>
            </a:r>
            <a:r>
              <a:rPr lang="en-US" sz="1800" dirty="0"/>
              <a:t> y </a:t>
            </a:r>
            <a:r>
              <a:rPr lang="en-US" sz="1800" dirty="0" err="1"/>
              <a:t>profesionales</a:t>
            </a:r>
            <a:r>
              <a:rPr lang="en-US" sz="1800" dirty="0"/>
              <a:t> </a:t>
            </a:r>
            <a:r>
              <a:rPr lang="en-US" sz="1800" dirty="0" err="1"/>
              <a:t>en</a:t>
            </a:r>
            <a:r>
              <a:rPr lang="en-US" sz="1800" dirty="0"/>
              <a:t> general, de </a:t>
            </a:r>
            <a:r>
              <a:rPr lang="en-US" sz="1800" dirty="0" err="1"/>
              <a:t>archivos</a:t>
            </a:r>
            <a:r>
              <a:rPr lang="en-US" sz="1800" dirty="0"/>
              <a:t> </a:t>
            </a:r>
            <a:r>
              <a:rPr lang="en-US" sz="1800" dirty="0" err="1"/>
              <a:t>universitarios</a:t>
            </a:r>
            <a:endParaRPr lang="en-US" sz="1800" dirty="0"/>
          </a:p>
          <a:p>
            <a:pPr indent="-228600" fontAlgn="auto">
              <a:lnSpc>
                <a:spcPct val="90000"/>
              </a:lnSpc>
              <a:spcAft>
                <a:spcPts val="0"/>
              </a:spcAft>
              <a:defRPr/>
            </a:pPr>
            <a:endParaRPr lang="en-US" sz="2000" dirty="0">
              <a:effectLst>
                <a:outerShdw blurRad="38100" dist="38100" dir="2700000" algn="tl">
                  <a:srgbClr val="C0C0C0"/>
                </a:outerShdw>
              </a:effectLs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5" name="Rectangle 7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6" name="Freeform: Shape 7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1 Título"/>
          <p:cNvSpPr>
            <a:spLocks noGrp="1"/>
          </p:cNvSpPr>
          <p:nvPr>
            <p:ph type="title"/>
          </p:nvPr>
        </p:nvSpPr>
        <p:spPr>
          <a:xfrm>
            <a:off x="515125" y="1153572"/>
            <a:ext cx="2400300" cy="4461163"/>
          </a:xfrm>
        </p:spPr>
        <p:txBody>
          <a:bodyPr>
            <a:normAutofit/>
          </a:bodyPr>
          <a:lstStyle/>
          <a:p>
            <a:r>
              <a:rPr lang="es-MX" altLang="es-MX" sz="3700">
                <a:solidFill>
                  <a:srgbClr val="FFFFFF"/>
                </a:solidFill>
              </a:rPr>
              <a:t>Conclusión</a:t>
            </a:r>
          </a:p>
        </p:txBody>
      </p:sp>
      <p:sp>
        <p:nvSpPr>
          <p:cNvPr id="39947" name="Arc 7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939" name="2 Marcador de contenido"/>
          <p:cNvSpPr>
            <a:spLocks noGrp="1"/>
          </p:cNvSpPr>
          <p:nvPr>
            <p:ph idx="1"/>
          </p:nvPr>
        </p:nvSpPr>
        <p:spPr>
          <a:xfrm>
            <a:off x="3335481" y="591344"/>
            <a:ext cx="5179868" cy="5585619"/>
          </a:xfrm>
        </p:spPr>
        <p:txBody>
          <a:bodyPr anchor="ctr">
            <a:normAutofit/>
          </a:bodyPr>
          <a:lstStyle/>
          <a:p>
            <a:r>
              <a:rPr lang="es-MX" altLang="es-MX"/>
              <a:t>Sus archivos constituyen parte de la esencia de las universidades pues son el motor que alienta su acción administrativa, y la memoria colectiva que refleja su desarrollo diverso a lo largo del tiempo. </a:t>
            </a:r>
            <a:endParaRPr lang="es-MX" altLang="es-MX" dirty="0"/>
          </a:p>
        </p:txBody>
      </p:sp>
    </p:spTree>
    <p:extLst>
      <p:ext uri="{BB962C8B-B14F-4D97-AF65-F5344CB8AC3E}">
        <p14:creationId xmlns:p14="http://schemas.microsoft.com/office/powerpoint/2010/main" val="4089652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E3741D7-252D-4D39-9EA9-89A65DD2A928}"/>
              </a:ext>
            </a:extLst>
          </p:cNvPr>
          <p:cNvSpPr>
            <a:spLocks noGrp="1"/>
          </p:cNvSpPr>
          <p:nvPr>
            <p:ph type="title"/>
          </p:nvPr>
        </p:nvSpPr>
        <p:spPr>
          <a:xfrm>
            <a:off x="515125" y="591344"/>
            <a:ext cx="2400300" cy="5585619"/>
          </a:xfrm>
        </p:spPr>
        <p:txBody>
          <a:bodyPr>
            <a:normAutofit/>
          </a:bodyPr>
          <a:lstStyle/>
          <a:p>
            <a:r>
              <a:rPr lang="es-MX" sz="3700">
                <a:solidFill>
                  <a:srgbClr val="FFFFFF"/>
                </a:solidFill>
              </a:rPr>
              <a:t>Conclusión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9DC877D4-4171-42D1-B1F6-D6F7D219957C}"/>
              </a:ext>
            </a:extLst>
          </p:cNvPr>
          <p:cNvSpPr>
            <a:spLocks noGrp="1"/>
          </p:cNvSpPr>
          <p:nvPr>
            <p:ph idx="1"/>
          </p:nvPr>
        </p:nvSpPr>
        <p:spPr>
          <a:xfrm>
            <a:off x="3335481" y="591344"/>
            <a:ext cx="5179868" cy="5585619"/>
          </a:xfrm>
        </p:spPr>
        <p:txBody>
          <a:bodyPr anchor="ctr">
            <a:normAutofit/>
          </a:bodyPr>
          <a:lstStyle/>
          <a:p>
            <a:pPr>
              <a:lnSpc>
                <a:spcPct val="90000"/>
              </a:lnSpc>
            </a:pPr>
            <a:r>
              <a:rPr lang="es-MX" sz="3000" dirty="0"/>
              <a:t>El archivo universitario es la visión global de la institución, que abarca la estructura orgánico administrativa y funcional, a partir de todas y cada una de las entidades y dependencias que generan documentos, y de las diversas etapas en las cuales se da ese desarrollo. Los archivos son la visión total de las instituciones, son parte toral de la identidad universitaria. </a:t>
            </a:r>
          </a:p>
        </p:txBody>
      </p:sp>
    </p:spTree>
    <p:extLst>
      <p:ext uri="{BB962C8B-B14F-4D97-AF65-F5344CB8AC3E}">
        <p14:creationId xmlns:p14="http://schemas.microsoft.com/office/powerpoint/2010/main" val="2426624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82719"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8" name="Picture 137">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5665603"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40962" name="Rectangle 2"/>
          <p:cNvSpPr>
            <a:spLocks noGrp="1" noChangeArrowheads="1"/>
          </p:cNvSpPr>
          <p:nvPr>
            <p:ph type="title"/>
          </p:nvPr>
        </p:nvSpPr>
        <p:spPr>
          <a:xfrm>
            <a:off x="480060" y="1243013"/>
            <a:ext cx="2891790" cy="4371974"/>
          </a:xfrm>
        </p:spPr>
        <p:txBody>
          <a:bodyPr>
            <a:normAutofit/>
          </a:bodyPr>
          <a:lstStyle/>
          <a:p>
            <a:pPr eaLnBrk="1" hangingPunct="1"/>
            <a:r>
              <a:rPr lang="es-ES" altLang="es-MX">
                <a:solidFill>
                  <a:srgbClr val="FFFFFF"/>
                </a:solidFill>
              </a:rPr>
              <a:t>Conclusión</a:t>
            </a:r>
          </a:p>
        </p:txBody>
      </p:sp>
      <p:sp>
        <p:nvSpPr>
          <p:cNvPr id="140" name="Rectangle 139">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0637" y="0"/>
            <a:ext cx="404336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3" name="Rectangle 3"/>
          <p:cNvSpPr>
            <a:spLocks noGrp="1" noChangeArrowheads="1"/>
          </p:cNvSpPr>
          <p:nvPr>
            <p:ph idx="1"/>
          </p:nvPr>
        </p:nvSpPr>
        <p:spPr>
          <a:xfrm>
            <a:off x="4629150" y="804672"/>
            <a:ext cx="3915918" cy="5230368"/>
          </a:xfrm>
        </p:spPr>
        <p:txBody>
          <a:bodyPr anchor="ctr">
            <a:normAutofit/>
          </a:bodyPr>
          <a:lstStyle/>
          <a:p>
            <a:pPr eaLnBrk="1" hangingPunct="1">
              <a:buFont typeface="Wingdings" pitchFamily="2" charset="2"/>
              <a:buNone/>
            </a:pPr>
            <a:r>
              <a:rPr lang="es-MX" altLang="es-MX" sz="2100">
                <a:solidFill>
                  <a:srgbClr val="000000"/>
                </a:solidFill>
              </a:rPr>
              <a:t>	Los archivos universitarios deben responder a las exigencias de la sociedad actual, pero a partir de una integración de esfuerzos, de renovación y modernización institucional y una afirmación de su entidad a partir de su concepción como conjuntos orgánicos de documentos.</a:t>
            </a:r>
            <a:endParaRPr lang="es-ES" altLang="es-MX" sz="2100">
              <a:solidFill>
                <a:srgbClr val="000000"/>
              </a:solidFill>
            </a:endParaRPr>
          </a:p>
        </p:txBody>
      </p:sp>
    </p:spTree>
    <p:extLst>
      <p:ext uri="{BB962C8B-B14F-4D97-AF65-F5344CB8AC3E}">
        <p14:creationId xmlns:p14="http://schemas.microsoft.com/office/powerpoint/2010/main" val="295805962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r" eaLnBrk="1" hangingPunct="1">
              <a:defRPr/>
            </a:pPr>
            <a:r>
              <a:rPr lang="en-US" dirty="0"/>
              <a:t>MUCHAS GRACIAS</a:t>
            </a:r>
          </a:p>
        </p:txBody>
      </p:sp>
      <p:sp>
        <p:nvSpPr>
          <p:cNvPr id="47107" name="Rectangle 3"/>
          <p:cNvSpPr>
            <a:spLocks noGrp="1" noChangeArrowheads="1"/>
          </p:cNvSpPr>
          <p:nvPr>
            <p:ph type="body" sz="half" idx="1"/>
          </p:nvPr>
        </p:nvSpPr>
        <p:spPr>
          <a:xfrm>
            <a:off x="4958557" y="1124744"/>
            <a:ext cx="3579812" cy="4114800"/>
          </a:xfrm>
        </p:spPr>
        <p:txBody>
          <a:bodyPr/>
          <a:lstStyle/>
          <a:p>
            <a:pPr algn="ctr" eaLnBrk="1" hangingPunct="1">
              <a:lnSpc>
                <a:spcPct val="80000"/>
              </a:lnSpc>
              <a:buFont typeface="Wingdings" pitchFamily="2" charset="2"/>
              <a:buNone/>
              <a:defRPr/>
            </a:pPr>
            <a:endParaRPr lang="en-US" sz="2200" dirty="0"/>
          </a:p>
          <a:p>
            <a:pPr algn="ctr" eaLnBrk="1" hangingPunct="1">
              <a:lnSpc>
                <a:spcPct val="80000"/>
              </a:lnSpc>
              <a:buFont typeface="Wingdings" pitchFamily="2" charset="2"/>
              <a:buNone/>
              <a:defRPr/>
            </a:pPr>
            <a:endParaRPr lang="en-US" sz="2200" dirty="0"/>
          </a:p>
          <a:p>
            <a:pPr algn="ctr" eaLnBrk="1" hangingPunct="1">
              <a:lnSpc>
                <a:spcPct val="80000"/>
              </a:lnSpc>
              <a:buFont typeface="Wingdings" pitchFamily="2" charset="2"/>
              <a:buNone/>
              <a:defRPr/>
            </a:pPr>
            <a:endParaRPr lang="en-US" sz="2200" dirty="0"/>
          </a:p>
          <a:p>
            <a:pPr algn="ctr" eaLnBrk="1" hangingPunct="1">
              <a:lnSpc>
                <a:spcPct val="80000"/>
              </a:lnSpc>
              <a:buFont typeface="Wingdings" pitchFamily="2" charset="2"/>
              <a:buNone/>
              <a:defRPr/>
            </a:pPr>
            <a:r>
              <a:rPr lang="en-US" sz="2200" dirty="0"/>
              <a:t>					</a:t>
            </a:r>
          </a:p>
          <a:p>
            <a:pPr eaLnBrk="1" hangingPunct="1">
              <a:lnSpc>
                <a:spcPct val="80000"/>
              </a:lnSpc>
              <a:defRPr/>
            </a:pPr>
            <a:endParaRPr lang="en-US" sz="2200" dirty="0"/>
          </a:p>
          <a:p>
            <a:pPr eaLnBrk="1" hangingPunct="1">
              <a:lnSpc>
                <a:spcPct val="80000"/>
              </a:lnSpc>
              <a:defRPr/>
            </a:pPr>
            <a:endParaRPr lang="en-US" sz="2200" dirty="0"/>
          </a:p>
          <a:p>
            <a:pPr eaLnBrk="1" hangingPunct="1">
              <a:lnSpc>
                <a:spcPct val="80000"/>
              </a:lnSpc>
              <a:defRPr/>
            </a:pPr>
            <a:endParaRPr lang="en-US" sz="1300" dirty="0">
              <a:solidFill>
                <a:srgbClr val="FFCC00"/>
              </a:solidFill>
            </a:endParaRPr>
          </a:p>
        </p:txBody>
      </p:sp>
      <p:sp>
        <p:nvSpPr>
          <p:cNvPr id="47108" name="1 Marcador de contenido"/>
          <p:cNvSpPr>
            <a:spLocks noGrp="1"/>
          </p:cNvSpPr>
          <p:nvPr>
            <p:ph sz="quarter" idx="2"/>
          </p:nvPr>
        </p:nvSpPr>
        <p:spPr>
          <a:xfrm>
            <a:off x="5364163" y="2060575"/>
            <a:ext cx="3581400" cy="3817938"/>
          </a:xfrm>
        </p:spPr>
        <p:txBody>
          <a:bodyPr/>
          <a:lstStyle/>
          <a:p>
            <a:pPr algn="r" eaLnBrk="1" hangingPunct="1">
              <a:lnSpc>
                <a:spcPct val="80000"/>
              </a:lnSpc>
              <a:buFont typeface="Wingdings" pitchFamily="2" charset="2"/>
              <a:buNone/>
              <a:defRPr/>
            </a:pPr>
            <a:endParaRPr lang="en-US" sz="1800" dirty="0">
              <a:solidFill>
                <a:schemeClr val="accent2"/>
              </a:solidFill>
            </a:endParaRPr>
          </a:p>
          <a:p>
            <a:pPr algn="r" eaLnBrk="1" hangingPunct="1">
              <a:lnSpc>
                <a:spcPct val="80000"/>
              </a:lnSpc>
              <a:buFont typeface="Wingdings" pitchFamily="2" charset="2"/>
              <a:buNone/>
              <a:defRPr/>
            </a:pPr>
            <a:endParaRPr lang="en-US" sz="1800" dirty="0">
              <a:solidFill>
                <a:schemeClr val="accent2"/>
              </a:solidFill>
            </a:endParaRPr>
          </a:p>
          <a:p>
            <a:pPr algn="r" eaLnBrk="1" hangingPunct="1">
              <a:lnSpc>
                <a:spcPct val="80000"/>
              </a:lnSpc>
              <a:buFont typeface="Wingdings" pitchFamily="2" charset="2"/>
              <a:buNone/>
              <a:defRPr/>
            </a:pPr>
            <a:r>
              <a:rPr lang="en-US" sz="1800" b="1" dirty="0"/>
              <a:t>Gustavo Villanueva Bazán </a:t>
            </a:r>
          </a:p>
          <a:p>
            <a:pPr algn="r" eaLnBrk="1" hangingPunct="1">
              <a:lnSpc>
                <a:spcPct val="80000"/>
              </a:lnSpc>
              <a:buFont typeface="Wingdings" pitchFamily="2" charset="2"/>
              <a:buNone/>
              <a:defRPr/>
            </a:pPr>
            <a:r>
              <a:rPr lang="es-MX" sz="1800" dirty="0"/>
              <a:t>Instituto de Investigaciones </a:t>
            </a:r>
          </a:p>
          <a:p>
            <a:pPr algn="r" eaLnBrk="1" hangingPunct="1">
              <a:lnSpc>
                <a:spcPct val="80000"/>
              </a:lnSpc>
              <a:buFont typeface="Wingdings" pitchFamily="2" charset="2"/>
              <a:buNone/>
              <a:defRPr/>
            </a:pPr>
            <a:r>
              <a:rPr lang="es-MX" sz="1800" dirty="0"/>
              <a:t>sobre la Universidad y la Educación/Archivo Histórico de la UNAM</a:t>
            </a:r>
          </a:p>
          <a:p>
            <a:pPr algn="r" eaLnBrk="1" hangingPunct="1">
              <a:lnSpc>
                <a:spcPct val="80000"/>
              </a:lnSpc>
              <a:buFont typeface="Wingdings" pitchFamily="2" charset="2"/>
              <a:buNone/>
              <a:defRPr/>
            </a:pPr>
            <a:endParaRPr lang="es-MX" sz="1800" dirty="0"/>
          </a:p>
          <a:p>
            <a:pPr algn="r" eaLnBrk="1" hangingPunct="1">
              <a:lnSpc>
                <a:spcPct val="80000"/>
              </a:lnSpc>
              <a:buFont typeface="Wingdings" pitchFamily="2" charset="2"/>
              <a:buNone/>
              <a:defRPr/>
            </a:pPr>
            <a:r>
              <a:rPr lang="es-MX" sz="1800" dirty="0"/>
              <a:t>Mayo 2020</a:t>
            </a:r>
          </a:p>
          <a:p>
            <a:pPr algn="r" eaLnBrk="1" hangingPunct="1">
              <a:lnSpc>
                <a:spcPct val="80000"/>
              </a:lnSpc>
              <a:buFont typeface="Wingdings" pitchFamily="2" charset="2"/>
              <a:buNone/>
              <a:defRPr/>
            </a:pPr>
            <a:endParaRPr lang="es-MX" sz="1800" dirty="0">
              <a:solidFill>
                <a:schemeClr val="accent1">
                  <a:lumMod val="20000"/>
                  <a:lumOff val="80000"/>
                </a:schemeClr>
              </a:solidFill>
            </a:endParaRPr>
          </a:p>
          <a:p>
            <a:pPr algn="r" eaLnBrk="1" hangingPunct="1">
              <a:lnSpc>
                <a:spcPct val="80000"/>
              </a:lnSpc>
              <a:buFont typeface="Wingdings" pitchFamily="2" charset="2"/>
              <a:buNone/>
              <a:defRPr/>
            </a:pPr>
            <a:endParaRPr lang="es-MX" sz="1800" dirty="0">
              <a:solidFill>
                <a:schemeClr val="accent1">
                  <a:lumMod val="20000"/>
                  <a:lumOff val="80000"/>
                </a:schemeClr>
              </a:solidFill>
            </a:endParaRPr>
          </a:p>
          <a:p>
            <a:pPr algn="r" eaLnBrk="1" hangingPunct="1">
              <a:lnSpc>
                <a:spcPct val="80000"/>
              </a:lnSpc>
              <a:buFont typeface="Wingdings" pitchFamily="2" charset="2"/>
              <a:buNone/>
              <a:defRPr/>
            </a:pPr>
            <a:endParaRPr lang="es-MX" sz="1800" dirty="0">
              <a:solidFill>
                <a:schemeClr val="accent1">
                  <a:lumMod val="20000"/>
                  <a:lumOff val="80000"/>
                </a:schemeClr>
              </a:solidFill>
            </a:endParaRPr>
          </a:p>
          <a:p>
            <a:pPr algn="r" eaLnBrk="1" hangingPunct="1">
              <a:lnSpc>
                <a:spcPct val="80000"/>
              </a:lnSpc>
              <a:buFont typeface="Wingdings" pitchFamily="2" charset="2"/>
              <a:buNone/>
              <a:defRPr/>
            </a:pPr>
            <a:r>
              <a:rPr lang="es-MX" sz="1800" dirty="0">
                <a:solidFill>
                  <a:srgbClr val="FF0000"/>
                </a:solidFill>
                <a:hlinkClick r:id="rId2"/>
              </a:rPr>
              <a:t>vibag09@gmail.com</a:t>
            </a:r>
            <a:endParaRPr lang="es-MX" sz="1800" dirty="0">
              <a:solidFill>
                <a:srgbClr val="FF0000"/>
              </a:solidFill>
            </a:endParaRPr>
          </a:p>
          <a:p>
            <a:pPr algn="r" eaLnBrk="1" hangingPunct="1">
              <a:lnSpc>
                <a:spcPct val="80000"/>
              </a:lnSpc>
              <a:buFont typeface="Wingdings" pitchFamily="2" charset="2"/>
              <a:buNone/>
              <a:defRPr/>
            </a:pPr>
            <a:r>
              <a:rPr lang="es-MX" sz="1800" dirty="0">
                <a:solidFill>
                  <a:srgbClr val="FF0000"/>
                </a:solidFill>
                <a:hlinkClick r:id="rId3"/>
              </a:rPr>
              <a:t>bazan@unam.mx</a:t>
            </a:r>
            <a:endParaRPr lang="es-MX" sz="1800" dirty="0">
              <a:solidFill>
                <a:srgbClr val="FF0000"/>
              </a:solidFill>
            </a:endParaRPr>
          </a:p>
          <a:p>
            <a:pPr algn="r" eaLnBrk="1" hangingPunct="1">
              <a:lnSpc>
                <a:spcPct val="80000"/>
              </a:lnSpc>
              <a:buFont typeface="Wingdings" pitchFamily="2" charset="2"/>
              <a:buNone/>
              <a:defRPr/>
            </a:pPr>
            <a:endParaRPr lang="es-MX" sz="1800" dirty="0">
              <a:solidFill>
                <a:schemeClr val="accent2"/>
              </a:solidFill>
            </a:endParaRPr>
          </a:p>
        </p:txBody>
      </p:sp>
      <p:pic>
        <p:nvPicPr>
          <p:cNvPr id="31749" name="Picture 7" descr="100_03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636838"/>
            <a:ext cx="5199062" cy="38973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pic>
        <p:nvPicPr>
          <p:cNvPr id="31750" name="Picture 5" descr="C:\Users\GUSTAVO\Documents\logos\logo unam-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212"/>
            <a:ext cx="18732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819133"/>
      </p:ext>
    </p:extLst>
  </p:cSld>
  <p:clrMapOvr>
    <a:masterClrMapping/>
  </p:clrMapOvr>
  <p:transition spd="slow"/>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329</TotalTime>
  <Words>1585</Words>
  <Application>Microsoft Office PowerPoint</Application>
  <PresentationFormat>Presentación en pantalla (4:3)</PresentationFormat>
  <Paragraphs>128</Paragraphs>
  <Slides>33</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33</vt:i4>
      </vt:variant>
    </vt:vector>
  </HeadingPairs>
  <TitlesOfParts>
    <vt:vector size="38" baseType="lpstr">
      <vt:lpstr>Arial</vt:lpstr>
      <vt:lpstr>Calibri</vt:lpstr>
      <vt:lpstr>Times New Roman</vt:lpstr>
      <vt:lpstr>Wingdings</vt:lpstr>
      <vt:lpstr>Tema de Office</vt:lpstr>
      <vt:lpstr>Presentación de PowerPoint</vt:lpstr>
      <vt:lpstr>Las universidades</vt:lpstr>
      <vt:lpstr>Funciones de las universidades</vt:lpstr>
      <vt:lpstr>Esto se traduce en</vt:lpstr>
      <vt:lpstr>Los documentos universitarios</vt:lpstr>
      <vt:lpstr>Los archivos universitarios</vt:lpstr>
      <vt:lpstr>Importancia de los archivos universitarios</vt:lpstr>
      <vt:lpstr>Presentación de PowerPoint</vt:lpstr>
      <vt:lpstr>Presentación de PowerPoint</vt:lpstr>
      <vt:lpstr>Las universidades y los archivos</vt:lpstr>
      <vt:lpstr>Temática</vt:lpstr>
      <vt:lpstr>Situación de los archivos universitarios</vt:lpstr>
      <vt:lpstr>En 2017 hicimos un ejercicio para tener una idea de cómo veían los archivistas la situación de sus archivos. Para eso, obtuvimos respuestas de 40 colegas de diversas instituciones educativas tanto de México como de otros países de Latinoamérica, acerca de cuáles eran sus 5 principales fortalezas y sus 5 principales debilidades.   No es el objeto de esta plática, pero quiero presentar algunos de los resultados (el estudio es mucho más amplio) para comentar los temas principales que están en la mira de los profesionales de los archivos universitarios. Se trata tanto de bondades, como de carencias.     </vt:lpstr>
      <vt:lpstr>Temas que se presentaron a los encuestados </vt:lpstr>
      <vt:lpstr>Presentación de PowerPoint</vt:lpstr>
      <vt:lpstr>Presentación de PowerPoint</vt:lpstr>
      <vt:lpstr>Presentación de PowerPoint</vt:lpstr>
      <vt:lpstr>Presentación de PowerPoint</vt:lpstr>
      <vt:lpstr>Presentación de PowerPoint</vt:lpstr>
      <vt:lpstr>Presentación de PowerPoint</vt:lpstr>
      <vt:lpstr>--A muchos años, los temas que preocupan a los archivistas de las IES siguen siendo los mismos aunque como vemos, han variado en importancia.  --El gran tema es el del personal, tanto en las fortalezas como en las debilidades,  con los conocimientos y experiencia suficientes para afrontar los problemas cotidianos de los archivos.  --Este es sin duda, el que atañe de manera definitiva a las instituciones educativas una vez que existen muy pocas opciones de profesionalización archivístico y son ellas las que pueden dar opciones a la sociedad tanto de profesionalización como de capacitación.  --Por otro lado, relacionando las variantes, podemos apreciar sin embargo, que si bien preocupa la existencia de ese personal capacitado, esta capacitación no está enfocada a cuestiones de teoría ni de cultura archivística sino más bien a la búsqueda de soluciones inmediatas para el procesamiento archivístico y la utilización de los documentos a través sobre todo de sistemas de gestión y de archivos.  --Definitivamente algunos de los temas que preocupaban con anterioridad han disminuido en su importancia como es el caso del lugar que ocupa el archivo dentro de la estructura y del apoyo que brindan las autoridades al mismo.</vt:lpstr>
      <vt:lpstr>Presentación de PowerPoint</vt:lpstr>
      <vt:lpstr>Actualización del conocimiento archivístico</vt:lpstr>
      <vt:lpstr>Tecnologías de la información y la comunicación</vt:lpstr>
      <vt:lpstr>Presentación de PowerPoint</vt:lpstr>
      <vt:lpstr>La transversalidad del conocimiento archivístico</vt:lpstr>
      <vt:lpstr>Transparencia y acceso a la información</vt:lpstr>
      <vt:lpstr>Certificación en los archivos</vt:lpstr>
      <vt:lpstr>Vinculación</vt:lpstr>
      <vt:lpstr>Conclusión</vt:lpstr>
      <vt:lpstr>Conclusión</vt:lpstr>
      <vt:lpstr>Conclusión</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Gustavo</dc:creator>
  <cp:lastModifiedBy>Gustavo</cp:lastModifiedBy>
  <cp:revision>16</cp:revision>
  <dcterms:created xsi:type="dcterms:W3CDTF">2020-05-09T02:06:25Z</dcterms:created>
  <dcterms:modified xsi:type="dcterms:W3CDTF">2020-05-09T07:36:41Z</dcterms:modified>
</cp:coreProperties>
</file>