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sldIdLst>
    <p:sldId id="256" r:id="rId2"/>
    <p:sldId id="260" r:id="rId3"/>
    <p:sldId id="259" r:id="rId4"/>
    <p:sldId id="266" r:id="rId5"/>
    <p:sldId id="267" r:id="rId6"/>
    <p:sldId id="289" r:id="rId7"/>
    <p:sldId id="290" r:id="rId8"/>
    <p:sldId id="291" r:id="rId9"/>
    <p:sldId id="292" r:id="rId10"/>
    <p:sldId id="278" r:id="rId11"/>
    <p:sldId id="279" r:id="rId12"/>
    <p:sldId id="280" r:id="rId13"/>
    <p:sldId id="281" r:id="rId14"/>
    <p:sldId id="284" r:id="rId15"/>
    <p:sldId id="268" r:id="rId16"/>
    <p:sldId id="257" r:id="rId17"/>
    <p:sldId id="258" r:id="rId18"/>
    <p:sldId id="269" r:id="rId19"/>
    <p:sldId id="270" r:id="rId20"/>
    <p:sldId id="271" r:id="rId21"/>
    <p:sldId id="273" r:id="rId22"/>
    <p:sldId id="274" r:id="rId23"/>
    <p:sldId id="275" r:id="rId24"/>
    <p:sldId id="282" r:id="rId25"/>
    <p:sldId id="283" r:id="rId26"/>
    <p:sldId id="272" r:id="rId27"/>
    <p:sldId id="285" r:id="rId28"/>
    <p:sldId id="287" r:id="rId29"/>
    <p:sldId id="286" r:id="rId30"/>
    <p:sldId id="288" r:id="rId31"/>
    <p:sldId id="277" r:id="rId32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BBBB"/>
    <a:srgbClr val="315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91" autoAdjust="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4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762000"/>
            <a:ext cx="9142413" cy="53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9271000" y="762000"/>
            <a:ext cx="2924175" cy="5334000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/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6BB5B-CCD0-40D5-A9D3-DA4E2F353288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2AAD4B-BF7D-4F12-B10A-2E3002A7FD0A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811517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637F8-C429-4478-A512-13900372D0F6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51781-958E-4474-874F-1B02F5445AE6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3226160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/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6FEF7-317A-4232-B240-AF2BABB56AC8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CAA7C-A083-4618-BCD5-32E25B98B72E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9891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78A57-41F0-408D-B252-B466940AD7EA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EDF66-06BF-474B-9C69-CE0061A717F2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2226902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1BF2D-D861-47B7-892A-B6B939B96481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B993E-AA5B-4A6A-A2DB-7ADD8B5CA01A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2111174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31C10-2159-4716-80F5-0A50190E3DE1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82DB8-396D-4AFA-9E13-5E15C65322A5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3969845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0C42-896D-48BD-A7B0-BEB7E52BFC3B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FA0F9B-7199-4229-B95E-B4B5DBBCDDA4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2653949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/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6AEE2-A2F8-45B7-A854-0AADC88BD6B6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9A966-D9B6-4C74-A702-60860AD68518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2854283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5095E-96D0-48AA-9222-13ADCA02B7C6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8850" y="6356350"/>
            <a:ext cx="5911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C98D15C-6AA9-41EC-ACCD-B2F6FB9F1075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3392479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30B6B-05BD-4BAC-AF4E-1FE389AFF686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D7C00-6118-4FE4-8DDB-D7FBA28F93BD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3179651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37B04-A553-4388-9637-2C8DB6F978F5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55BA5-6FA4-4D7A-8FA1-AB18AA6D9F3B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  <p:extLst>
      <p:ext uri="{BB962C8B-B14F-4D97-AF65-F5344CB8AC3E}">
        <p14:creationId xmlns:p14="http://schemas.microsoft.com/office/powerpoint/2010/main" val="214476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58825"/>
            <a:ext cx="3443288" cy="5330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413" y="1123950"/>
            <a:ext cx="2947987" cy="460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763" y="758825"/>
            <a:ext cx="384175" cy="5330825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68738" y="863600"/>
            <a:ext cx="731520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Y" smtClean="0"/>
              <a:t>Haga clic para modificar los estilos de texto del patrón</a:t>
            </a:r>
          </a:p>
          <a:p>
            <a:pPr lvl="1"/>
            <a:r>
              <a:rPr lang="es-ES" altLang="es-PY" smtClean="0"/>
              <a:t>Segundo nivel</a:t>
            </a:r>
          </a:p>
          <a:p>
            <a:pPr lvl="2"/>
            <a:r>
              <a:rPr lang="es-ES" altLang="es-PY" smtClean="0"/>
              <a:t>Tercer nivel</a:t>
            </a:r>
          </a:p>
          <a:p>
            <a:pPr lvl="3"/>
            <a:r>
              <a:rPr lang="es-ES" altLang="es-PY" smtClean="0"/>
              <a:t>Cuarto nivel</a:t>
            </a:r>
          </a:p>
          <a:p>
            <a:pPr lvl="4"/>
            <a:r>
              <a:rPr lang="es-ES" altLang="es-PY" smtClean="0"/>
              <a:t>Quinto nivel</a:t>
            </a:r>
            <a:endParaRPr lang="en-US" altLang="es-P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19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93E65D-4660-4D2A-9B16-19BFE15B21CB}" type="datetimeFigureOut">
              <a:rPr lang="en-US"/>
              <a:pPr>
                <a:defRPr/>
              </a:pPr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8738" y="6356350"/>
            <a:ext cx="5911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663" y="6356350"/>
            <a:ext cx="1530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 smtClean="0">
                <a:solidFill>
                  <a:schemeClr val="accent1"/>
                </a:solidFill>
                <a:latin typeface="Corbel" panose="020B0503020204020204" pitchFamily="34" charset="0"/>
              </a:defRPr>
            </a:lvl1pPr>
          </a:lstStyle>
          <a:p>
            <a:pPr>
              <a:defRPr/>
            </a:pPr>
            <a:fld id="{C2DC6751-6528-4D13-930F-8A20E3930029}" type="slidenum">
              <a:rPr lang="en-US" altLang="es-PY"/>
              <a:pPr>
                <a:defRPr/>
              </a:pPr>
              <a:t>‹Nº›</a:t>
            </a:fld>
            <a:endParaRPr lang="en-US" altLang="es-P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92" r:id="rId7"/>
    <p:sldLayoutId id="2147483888" r:id="rId8"/>
    <p:sldLayoutId id="2147483893" r:id="rId9"/>
    <p:sldLayoutId id="2147483889" r:id="rId10"/>
    <p:sldLayoutId id="2147483890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spc="-6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itchFamily="34" charset="0"/>
        </a:defRPr>
      </a:lvl9pPr>
    </p:titleStyle>
    <p:bodyStyle>
      <a:lvl1pPr marL="182563" indent="-182563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182563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kern="1200">
          <a:solidFill>
            <a:srgbClr val="595959"/>
          </a:solidFill>
          <a:latin typeface="+mn-lt"/>
          <a:ea typeface="+mn-ea"/>
          <a:cs typeface="+mn-cs"/>
        </a:defRPr>
      </a:lvl2pPr>
      <a:lvl3pPr marL="1143000" indent="-182563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6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182563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rgbClr val="595959"/>
          </a:solidFill>
          <a:latin typeface="+mn-lt"/>
          <a:ea typeface="+mn-ea"/>
          <a:cs typeface="+mn-cs"/>
        </a:defRPr>
      </a:lvl4pPr>
      <a:lvl5pPr marL="2057400" indent="-182563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548063" y="831850"/>
            <a:ext cx="7929562" cy="5410200"/>
          </a:xfrm>
        </p:spPr>
        <p:txBody>
          <a:bodyPr rtlCol="0">
            <a:normAutofit fontScale="55000" lnSpcReduction="20000"/>
          </a:bodyPr>
          <a:lstStyle/>
          <a:p>
            <a:pPr marL="457200" indent="-45720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Presentar a los representantes de  Docentes y de Estudiantes el diseño final del  </a:t>
            </a:r>
            <a:r>
              <a:rPr lang="es-ES" sz="4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“Estudio evaluativo sobre el desarrollo de las clases virtuales en las carreras de grado en la Facultad Politécnica de la Universidad Nacional de Asunción. (En tiempos COVID -19 - aislamiento social sanitario/2020)”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Solicitar la colaboración de los líderes de los estamentos directivos, docentes y estudiantes para la socialización de los propósitos del estudio y animar la participación de sus pares.</a:t>
            </a:r>
            <a:r>
              <a:rPr lang="es-PY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PY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700" b="1" spc="-1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el desarrollo de las clases </a:t>
            </a:r>
            <a:r>
              <a:rPr lang="es-ES" sz="2700" b="1" spc="-100" dirty="0" smtClean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virtuales</a:t>
            </a:r>
            <a:r>
              <a:rPr lang="es-ES" sz="2700" b="1" spc="-1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las carreras de grado en la Facultad Politécnica de la Universidad Nacional de Asunción. (En tiempos COVID -19 - aislamiento social sanitario/2020)</a:t>
            </a:r>
            <a:r>
              <a:rPr lang="es-PY" sz="5400" spc="-1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PY" sz="5400" spc="-1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Y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1236662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b="1" dirty="0" smtClean="0">
                <a:solidFill>
                  <a:schemeClr val="tx1"/>
                </a:solidFill>
              </a:rPr>
              <a:t>Objetivos de la socialización del estudio  </a:t>
            </a:r>
            <a:br>
              <a:rPr lang="es-PY" b="1" dirty="0" smtClean="0">
                <a:solidFill>
                  <a:schemeClr val="tx1"/>
                </a:solidFill>
              </a:rPr>
            </a:br>
            <a:endParaRPr lang="es-PY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52425" y="1114425"/>
            <a:ext cx="2947988" cy="46005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PY" b="1" dirty="0" smtClean="0">
                <a:solidFill>
                  <a:schemeClr val="tx1"/>
                </a:solidFill>
              </a:rPr>
              <a:t>La pandemia por COVID – 19 modificó nuestras vidas y nos desafío a mantener la FP-UNA abierta</a:t>
            </a:r>
            <a:endParaRPr lang="es-PY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649663" y="2535238"/>
            <a:ext cx="7885112" cy="3446462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Más allá, de continuar con las actividades académicas  tuvo y tiene el propósito de acoger, de contener, de acompañar a miles de jóvenes y a sus familias en esta situación tan triste para el mundo entero, para el país y para la FP-UNA en </a:t>
            </a:r>
            <a:r>
              <a:rPr lang="es-PY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particular.</a:t>
            </a:r>
            <a:r>
              <a:rPr lang="es-PY" sz="2500" spc="-60" dirty="0" err="1" smtClean="0">
                <a:solidFill>
                  <a:srgbClr val="FFFFFF"/>
                </a:solidFill>
                <a:ea typeface="+mj-ea"/>
                <a:cs typeface="+mj-cs"/>
              </a:rPr>
              <a:t>s</a:t>
            </a:r>
            <a:endParaRPr lang="es-PY" sz="2500" spc="-60" dirty="0" smtClean="0">
              <a:solidFill>
                <a:srgbClr val="FFFFFF"/>
              </a:solidFill>
              <a:ea typeface="+mj-ea"/>
              <a:cs typeface="+mj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500" spc="-60" dirty="0" smtClean="0">
                <a:solidFill>
                  <a:srgbClr val="FFFFFF"/>
                </a:solidFill>
                <a:ea typeface="+mj-ea"/>
                <a:cs typeface="+mj-cs"/>
              </a:rPr>
              <a:t>educacional de la FP-UNA  nos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Nos exigió a recrearnos, a innovarnos, a abrirnos al aprendizaje entre pares, en tomar decisiones bajo incertidumbres, en modificar nuestras prácticas docentes, en re pensar nuestros conceptos, en centrar nuestra atención en nuestros estudiantes. ..</a:t>
            </a:r>
            <a:r>
              <a:rPr lang="es-PY" sz="2500" spc="-60" dirty="0" smtClean="0">
                <a:solidFill>
                  <a:srgbClr val="FFFFFF"/>
                </a:solidFill>
                <a:ea typeface="+mj-ea"/>
                <a:cs typeface="+mj-cs"/>
              </a:rPr>
              <a:t>e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s-PY" sz="2500" spc="-60" dirty="0" smtClean="0">
              <a:solidFill>
                <a:srgbClr val="FFFFFF"/>
              </a:solidFill>
              <a:ea typeface="+mj-ea"/>
              <a:cs typeface="+mj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Significó mantener los  puestos de trabajo, honrar el dinero público y facilitar a los estudiantes proseguir con sus estudios. 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500" spc="-60" dirty="0" smtClean="0">
                <a:solidFill>
                  <a:srgbClr val="FFFFFF"/>
                </a:solidFill>
                <a:ea typeface="+mj-ea"/>
                <a:cs typeface="+mj-cs"/>
              </a:rPr>
              <a:t>entre pares, en tomar decisiones bajo incertidumbres, en modificar nuestras prácticas, en re pensar nuestros conceptos, en centrar nuestra atención en nuestros estudiantes.</a:t>
            </a:r>
            <a:endParaRPr lang="es-PY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1457325"/>
            <a:ext cx="2947988" cy="46005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sz="4000" dirty="0" smtClean="0"/>
              <a:t/>
            </a:r>
            <a:br>
              <a:rPr lang="es-PY" sz="4000" dirty="0" smtClean="0"/>
            </a:br>
            <a:r>
              <a:rPr lang="es-PY" sz="4000" dirty="0" smtClean="0"/>
              <a:t/>
            </a:r>
            <a:br>
              <a:rPr lang="es-PY" sz="4000" dirty="0" smtClean="0"/>
            </a:br>
            <a:r>
              <a:rPr lang="es-PY" sz="4000" b="1" dirty="0" smtClean="0">
                <a:solidFill>
                  <a:schemeClr val="tx1"/>
                </a:solidFill>
              </a:rPr>
              <a:t>Mantener la FP-UNA Abierta </a:t>
            </a:r>
            <a:r>
              <a:rPr lang="es-PY" sz="2800" dirty="0" smtClean="0"/>
              <a:t/>
            </a:r>
            <a:br>
              <a:rPr lang="es-PY" sz="2800" dirty="0" smtClean="0"/>
            </a:br>
            <a:r>
              <a:rPr lang="es-PY" sz="2800" dirty="0" smtClean="0"/>
              <a:t/>
            </a:r>
            <a:br>
              <a:rPr lang="es-PY" sz="2800" dirty="0" smtClean="0"/>
            </a:br>
            <a:r>
              <a:rPr lang="es-PY" sz="2800" dirty="0" smtClean="0"/>
              <a:t/>
            </a:r>
            <a:br>
              <a:rPr lang="es-PY" sz="2800" dirty="0" smtClean="0"/>
            </a:br>
            <a:r>
              <a:rPr lang="es-PY" sz="2800" dirty="0" smtClean="0"/>
              <a:t/>
            </a:r>
            <a:br>
              <a:rPr lang="es-PY" sz="2800" dirty="0" smtClean="0"/>
            </a:br>
            <a:r>
              <a:rPr lang="es-PY" sz="2800" dirty="0" smtClean="0"/>
              <a:t/>
            </a:r>
            <a:br>
              <a:rPr lang="es-PY" sz="2800" dirty="0" smtClean="0"/>
            </a:br>
            <a:endParaRPr lang="es-PY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4876800" y="3476625"/>
            <a:ext cx="7315200" cy="10763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PY" dirty="0" smtClean="0">
                <a:solidFill>
                  <a:schemeClr val="tx1"/>
                </a:solidFill>
              </a:rPr>
              <a:t>Y entonces …</a:t>
            </a:r>
            <a:endParaRPr lang="es-PY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569913"/>
            <a:ext cx="11552237" cy="572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330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576263"/>
            <a:ext cx="11187113" cy="571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693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2" r="4923" b="13846"/>
          <a:stretch/>
        </p:blipFill>
        <p:spPr bwMode="auto">
          <a:xfrm>
            <a:off x="579588" y="647114"/>
            <a:ext cx="11012189" cy="534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72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8" t="5128" r="4923" b="11384"/>
          <a:stretch/>
        </p:blipFill>
        <p:spPr bwMode="auto">
          <a:xfrm>
            <a:off x="464234" y="450166"/>
            <a:ext cx="11127544" cy="572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93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66675" y="1123950"/>
            <a:ext cx="3343275" cy="4813300"/>
          </a:xfrm>
        </p:spPr>
        <p:txBody>
          <a:bodyPr/>
          <a:lstStyle/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40BAD2"/>
              </a:buClr>
              <a:buFont typeface="Wingdings 2" pitchFamily="18" charset="2"/>
              <a:buChar char=""/>
              <a:defRPr/>
            </a:pPr>
            <a:r>
              <a:rPr lang="es-PY" b="1" dirty="0">
                <a:solidFill>
                  <a:schemeClr val="tx1"/>
                </a:solidFill>
              </a:rPr>
              <a:t>Salimos a enfrentar las desconexiones</a:t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b="1" dirty="0">
                <a:solidFill>
                  <a:schemeClr val="tx1"/>
                </a:solidFill>
              </a:rPr>
              <a:t/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sz="1400" spc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Francesc, Pedro - Director  de IESALC- UNESCO. </a:t>
            </a:r>
            <a:r>
              <a:rPr lang="es-PY" sz="1400" dirty="0"/>
              <a:t>La nueva universidad tras la pandemia Efectos de COVID-19 y ventanas de oportunidades. </a:t>
            </a:r>
            <a:r>
              <a:rPr lang="es-PY" sz="1400" spc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Foro Nacional de Educación Superior: Los Nuevos Paradigmas de la Educación Superior Post COVID-19. Proceso de transformación y Adaptación” CONES.24.11.2020)</a:t>
            </a:r>
            <a:r>
              <a:rPr lang="es-PY" sz="2000" spc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/>
            </a:r>
            <a:br>
              <a:rPr lang="es-PY" sz="2000" spc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</a:br>
            <a:r>
              <a:rPr lang="es-PY" sz="2000" b="1" spc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/>
            </a:r>
            <a:br>
              <a:rPr lang="es-PY" sz="2000" b="1" spc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</a:br>
            <a:endParaRPr lang="es-PY" sz="2000" b="1" spc="0" dirty="0">
              <a:solidFill>
                <a:srgbClr val="000000">
                  <a:lumMod val="65000"/>
                  <a:lumOff val="3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3" name="Marcador de contenid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589338" y="501650"/>
            <a:ext cx="8164512" cy="5776913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3600" b="1" dirty="0">
                <a:solidFill>
                  <a:srgbClr val="315287"/>
                </a:solidFill>
              </a:rPr>
              <a:t>Los riesgos de nuestra fórmula de continuidad pedagógica 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Desconexión tecnológica: </a:t>
            </a:r>
            <a:r>
              <a:rPr lang="es-PY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falta o pobre infraestructura tecnológica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Desconexión personal: </a:t>
            </a:r>
            <a:r>
              <a:rPr lang="es-PY" sz="2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baja capacidad de autorregulación, aislamiento social, dificultades para mantener un horario regular, ansiedad general por el COVID-19, preocupaciones económicas, problemas de equipamiento o de acceso a internet que dificulta comunicación con compañeros y profesores. 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sz="2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Desconexión pedagógica: </a:t>
            </a:r>
            <a:r>
              <a:rPr lang="es-PY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propuesta pedagógica inapropiada para el canal y el contexto.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1403350"/>
            <a:ext cx="2967038" cy="4976813"/>
          </a:xfrm>
        </p:spPr>
        <p:txBody>
          <a:bodyPr>
            <a:normAutofit fontScale="90000"/>
          </a:bodyPr>
          <a:lstStyle/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40BAD2"/>
              </a:buClr>
              <a:buFont typeface="Wingdings 2" pitchFamily="18" charset="2"/>
              <a:buNone/>
              <a:defRPr/>
            </a:pPr>
            <a:r>
              <a:rPr lang="es-PY" b="1" dirty="0">
                <a:solidFill>
                  <a:schemeClr val="tx1"/>
                </a:solidFill>
              </a:rPr>
              <a:t>Los efectos del COVID 19 en la Educación Superior </a:t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sz="1600" b="1" dirty="0">
                <a:solidFill>
                  <a:schemeClr val="tx1"/>
                </a:solidFill>
              </a:rPr>
              <a:t/>
            </a:r>
            <a:br>
              <a:rPr lang="es-PY" sz="1600" b="1" dirty="0">
                <a:solidFill>
                  <a:schemeClr val="tx1"/>
                </a:solidFill>
              </a:rPr>
            </a:br>
            <a:r>
              <a:rPr lang="es-PY" sz="1400" spc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Francesc, Pedro - Director  de IESALC- UNESCO. </a:t>
            </a:r>
            <a:r>
              <a:rPr lang="es-PY" sz="1400" dirty="0"/>
              <a:t>La nueva universidad tras la pandemia Efectos de COVID-19 y ventanas de oportunidades. </a:t>
            </a:r>
            <a:r>
              <a:rPr lang="es-PY" sz="1400" spc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Foro Nacional de Educación Superior: Los Nuevos Paradigmas de la Educación Superior Post COVID-19. Proceso de transformación y Adaptación” CONES.24.11.2020)</a:t>
            </a:r>
            <a:r>
              <a:rPr lang="es-PY" sz="2000" spc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/>
            </a:r>
            <a:br>
              <a:rPr lang="es-PY" sz="2000" spc="0" dirty="0">
                <a:solidFill>
                  <a:srgbClr val="000000">
                    <a:lumMod val="65000"/>
                    <a:lumOff val="35000"/>
                  </a:srgbClr>
                </a:solidFill>
              </a:rPr>
            </a:br>
            <a:r>
              <a:rPr lang="es-PY" sz="2000" spc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/>
            </a:r>
            <a:br>
              <a:rPr lang="es-PY" sz="2000" spc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</a:br>
            <a:r>
              <a:rPr lang="es-PY" b="1" dirty="0">
                <a:solidFill>
                  <a:schemeClr val="tx1"/>
                </a:solidFill>
              </a:rPr>
              <a:t/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sz="2000" b="1" spc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/>
            </a:r>
            <a:br>
              <a:rPr lang="es-PY" sz="2000" b="1" spc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</a:br>
            <a:endParaRPr lang="es-PY" b="1" dirty="0">
              <a:solidFill>
                <a:schemeClr val="tx1"/>
              </a:solidFill>
            </a:endParaRPr>
          </a:p>
        </p:txBody>
      </p:sp>
      <p:sp>
        <p:nvSpPr>
          <p:cNvPr id="15363" name="Marcador de contenido 2"/>
          <p:cNvSpPr>
            <a:spLocks noGrp="1"/>
          </p:cNvSpPr>
          <p:nvPr>
            <p:ph idx="4294967295"/>
          </p:nvPr>
        </p:nvSpPr>
        <p:spPr>
          <a:xfrm>
            <a:off x="3500438" y="850900"/>
            <a:ext cx="8043862" cy="5643563"/>
          </a:xfrm>
        </p:spPr>
        <p:txBody>
          <a:bodyPr/>
          <a:lstStyle/>
          <a:p>
            <a:pPr eaLnBrk="1" hangingPunct="1">
              <a:buClr>
                <a:srgbClr val="40BAD2"/>
              </a:buClr>
            </a:pPr>
            <a:r>
              <a:rPr lang="es-PY" altLang="es-PY" sz="4000" b="1" dirty="0" smtClean="0"/>
              <a:t>Pérdida de aprendizajes: </a:t>
            </a:r>
            <a:r>
              <a:rPr lang="es-PY" altLang="es-PY" sz="2600" b="1" dirty="0" smtClean="0"/>
              <a:t>estimación del 15% de aprendizajes de las competencias establecidas</a:t>
            </a:r>
          </a:p>
          <a:p>
            <a:pPr eaLnBrk="1" hangingPunct="1">
              <a:buClr>
                <a:srgbClr val="40BAD2"/>
              </a:buClr>
            </a:pPr>
            <a:endParaRPr lang="es-PY" altLang="es-PY" sz="4000" b="1" dirty="0" smtClean="0"/>
          </a:p>
          <a:p>
            <a:pPr eaLnBrk="1" hangingPunct="1">
              <a:buClr>
                <a:srgbClr val="40BAD2"/>
              </a:buClr>
            </a:pPr>
            <a:r>
              <a:rPr lang="es-PY" altLang="es-PY" sz="4000" b="1" dirty="0" smtClean="0"/>
              <a:t>Pérdida de estudiantes: </a:t>
            </a:r>
            <a:r>
              <a:rPr lang="es-PY" altLang="es-PY" sz="2400" b="1" dirty="0" smtClean="0"/>
              <a:t>estimación del 3 al 10% de abandono</a:t>
            </a:r>
          </a:p>
          <a:p>
            <a:pPr eaLnBrk="1" hangingPunct="1">
              <a:buClr>
                <a:srgbClr val="40BAD2"/>
              </a:buClr>
            </a:pPr>
            <a:endParaRPr lang="es-PY" altLang="es-PY" sz="4000" b="1" dirty="0" smtClean="0"/>
          </a:p>
          <a:p>
            <a:pPr eaLnBrk="1" hangingPunct="1">
              <a:buClr>
                <a:srgbClr val="40BAD2"/>
              </a:buClr>
            </a:pPr>
            <a:r>
              <a:rPr lang="es-PY" altLang="es-PY" sz="4000" b="1" dirty="0" smtClean="0"/>
              <a:t>Pérdida de equidad: </a:t>
            </a:r>
            <a:r>
              <a:rPr lang="es-PY" altLang="es-PY" sz="2400" b="1" dirty="0" smtClean="0"/>
              <a:t>ampliación de las diferencias entre cuartiles </a:t>
            </a:r>
          </a:p>
          <a:p>
            <a:pPr eaLnBrk="1" hangingPunct="1"/>
            <a:endParaRPr lang="es-PY" altLang="es-PY" b="1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71475" y="1485900"/>
            <a:ext cx="2947988" cy="46005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PY" b="1" dirty="0">
                <a:solidFill>
                  <a:schemeClr val="tx1"/>
                </a:solidFill>
              </a:rPr>
              <a:t>Cuatro ventanas de oportunidad en tiempos de COVID 19 </a:t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b="1" dirty="0"/>
              <a:t/>
            </a:r>
            <a:br>
              <a:rPr lang="es-PY" b="1" dirty="0"/>
            </a:br>
            <a:r>
              <a:rPr lang="es-PY" sz="1400" spc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Francesc, Pedro - Director  de IESALC- UNESCO. </a:t>
            </a:r>
            <a:r>
              <a:rPr lang="es-PY" sz="1400" dirty="0"/>
              <a:t>La nueva universidad tras la pandemia Efectos de COVID-19 y ventanas de oportunidades. </a:t>
            </a:r>
            <a:r>
              <a:rPr lang="es-PY" sz="1400" spc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Foro Nacional de Educación Superior: Los Nuevos Paradigmas de la Educación Superior Post COVID-19. Proceso de transformación y Adaptación” CONES.24.11.2020)</a:t>
            </a:r>
            <a:r>
              <a:rPr lang="es-PY" sz="2000" spc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/>
            </a:r>
            <a:br>
              <a:rPr lang="es-PY" sz="2000" spc="0" dirty="0">
                <a:solidFill>
                  <a:srgbClr val="000000">
                    <a:lumMod val="65000"/>
                    <a:lumOff val="35000"/>
                  </a:srgbClr>
                </a:solidFill>
              </a:rPr>
            </a:br>
            <a:r>
              <a:rPr lang="es-PY" b="1" dirty="0"/>
              <a:t/>
            </a:r>
            <a:br>
              <a:rPr lang="es-PY" b="1" dirty="0"/>
            </a:br>
            <a:endParaRPr lang="es-PY" b="1" dirty="0"/>
          </a:p>
        </p:txBody>
      </p:sp>
      <p:sp>
        <p:nvSpPr>
          <p:cNvPr id="3" name="Marcador de contenid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575050" y="830263"/>
            <a:ext cx="8283575" cy="5256212"/>
          </a:xfrm>
        </p:spPr>
        <p:txBody>
          <a:bodyPr rtlCol="0">
            <a:normAutofit fontScale="92500" lnSpcReduction="10000"/>
          </a:bodyPr>
          <a:lstStyle/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Primera ventana: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  <a:r>
              <a:rPr lang="es-PY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MEJORAR LAS COMPETENCIAS DOCENTES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Segunda ventana: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AVANZAR EN LA HIBRIDACIÓN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Tercera ventana: 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LA EDUCACIÓN A DISTANCIA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 Cuarta ventana</a:t>
            </a:r>
            <a:r>
              <a:rPr lang="es-PY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LA COOPERACIÓN INTERNACIONAL EN I+D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4583113" y="847725"/>
            <a:ext cx="7608887" cy="32559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PY" sz="3600" b="1" dirty="0"/>
              <a:t>ASEGURAR EL DERECHO A LA EDUCACIÓN SUPERIOR: </a:t>
            </a:r>
            <a:r>
              <a:rPr lang="es-PY" sz="3600" dirty="0"/>
              <a:t>no dejar a ningún estudiante atrás </a:t>
            </a:r>
            <a:br>
              <a:rPr lang="es-PY" sz="3600" dirty="0"/>
            </a:br>
            <a:r>
              <a:rPr lang="es-PY" sz="3600" dirty="0"/>
              <a:t/>
            </a:r>
            <a:br>
              <a:rPr lang="es-PY" sz="3600" dirty="0"/>
            </a:br>
            <a:r>
              <a:rPr lang="es-PY" sz="3600" b="1" dirty="0"/>
              <a:t>MEJORAR LA CALIDAD DE LA EXPERIENCIA DE EDUCACIÓN SUPERIOR</a:t>
            </a:r>
          </a:p>
        </p:txBody>
      </p:sp>
      <p:sp>
        <p:nvSpPr>
          <p:cNvPr id="17411" name="Marcador de texto 2"/>
          <p:cNvSpPr>
            <a:spLocks noGrp="1"/>
          </p:cNvSpPr>
          <p:nvPr>
            <p:ph type="body" idx="4294967295"/>
          </p:nvPr>
        </p:nvSpPr>
        <p:spPr>
          <a:xfrm>
            <a:off x="3916364" y="2592388"/>
            <a:ext cx="6799262" cy="914400"/>
          </a:xfrm>
        </p:spPr>
        <p:txBody>
          <a:bodyPr/>
          <a:lstStyle/>
          <a:p>
            <a:pPr eaLnBrk="1" hangingPunct="1"/>
            <a:r>
              <a:rPr lang="es-PY" altLang="es-PY" sz="3200" b="1" dirty="0" smtClean="0">
                <a:solidFill>
                  <a:srgbClr val="595959"/>
                </a:solidFill>
              </a:rPr>
              <a:t>CUMPLIR CON LA MISIÓN DE LA FP-UNA </a:t>
            </a:r>
          </a:p>
        </p:txBody>
      </p:sp>
      <p:sp>
        <p:nvSpPr>
          <p:cNvPr id="17412" name="CuadroTexto 3"/>
          <p:cNvSpPr txBox="1">
            <a:spLocks noChangeArrowheads="1"/>
          </p:cNvSpPr>
          <p:nvPr/>
        </p:nvSpPr>
        <p:spPr bwMode="auto">
          <a:xfrm>
            <a:off x="185738" y="1541463"/>
            <a:ext cx="3200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rgbClr val="595959"/>
                </a:solidFill>
                <a:latin typeface="Corbel" panose="020B05030202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>
                <a:solidFill>
                  <a:srgbClr val="595959"/>
                </a:solidFill>
                <a:latin typeface="Corbel" panose="020B05030202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600">
                <a:solidFill>
                  <a:srgbClr val="595959"/>
                </a:solidFill>
                <a:latin typeface="Corbel" panose="020B05030202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PY" altLang="es-PY" sz="2800" b="1">
                <a:solidFill>
                  <a:srgbClr val="000000"/>
                </a:solidFill>
              </a:rPr>
              <a:t>SIN OLVIDAR LOS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PY" altLang="es-PY" sz="2800" b="1">
                <a:solidFill>
                  <a:srgbClr val="000000"/>
                </a:solidFill>
              </a:rPr>
              <a:t>OBJETIVOS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PY" altLang="es-PY" sz="2800" b="1">
                <a:solidFill>
                  <a:srgbClr val="000000"/>
                </a:solidFill>
              </a:rPr>
              <a:t>FUNDAMENTALES</a:t>
            </a:r>
            <a:r>
              <a:rPr lang="es-PY" altLang="es-PY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CuadroTexto 5">
            <a:extLst/>
          </p:cNvPr>
          <p:cNvSpPr txBox="1"/>
          <p:nvPr/>
        </p:nvSpPr>
        <p:spPr>
          <a:xfrm>
            <a:off x="374650" y="3282950"/>
            <a:ext cx="2822575" cy="2524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Y" sz="1400">
                <a:solidFill>
                  <a:srgbClr val="000000">
                    <a:lumMod val="65000"/>
                    <a:lumOff val="35000"/>
                  </a:srgbClr>
                </a:solidFill>
                <a:latin typeface="Corbel" panose="020B0503020204020204"/>
                <a:ea typeface="+mj-ea"/>
                <a:cs typeface="+mj-cs"/>
              </a:rPr>
              <a:t>Francesc, Pedro - Director  de IESALC- UNESCO. </a:t>
            </a:r>
            <a:r>
              <a:rPr lang="es-PY" sz="1400" spc="-60">
                <a:solidFill>
                  <a:srgbClr val="FFFFFF"/>
                </a:solidFill>
                <a:latin typeface="Corbel" panose="020B0503020204020204"/>
                <a:ea typeface="+mj-ea"/>
                <a:cs typeface="+mj-cs"/>
              </a:rPr>
              <a:t>La nueva universidad tras la pandemia Efectos de COVID-19 y ventanas de oportunidades. </a:t>
            </a:r>
            <a:r>
              <a:rPr lang="es-PY" sz="1400">
                <a:solidFill>
                  <a:srgbClr val="000000">
                    <a:lumMod val="65000"/>
                    <a:lumOff val="35000"/>
                  </a:srgbClr>
                </a:solidFill>
                <a:latin typeface="Corbel" panose="020B0503020204020204"/>
                <a:ea typeface="+mj-ea"/>
                <a:cs typeface="+mj-cs"/>
              </a:rPr>
              <a:t>Foro Nacional de Educación Superior: Los Nuevos Paradigmas de la Educación Superior Post COVID-19. Proceso de transformación y Adaptación” CONES.24.11.2020)</a:t>
            </a:r>
            <a:r>
              <a:rPr lang="es-PY" sz="2000">
                <a:solidFill>
                  <a:srgbClr val="000000">
                    <a:lumMod val="65000"/>
                    <a:lumOff val="35000"/>
                  </a:srgbClr>
                </a:solidFill>
                <a:latin typeface="Corbel" panose="020B0503020204020204"/>
                <a:ea typeface="+mj-ea"/>
                <a:cs typeface="+mj-cs"/>
              </a:rPr>
              <a:t/>
            </a:r>
            <a:br>
              <a:rPr lang="es-PY" sz="2000">
                <a:solidFill>
                  <a:srgbClr val="000000">
                    <a:lumMod val="65000"/>
                    <a:lumOff val="35000"/>
                  </a:srgbClr>
                </a:solidFill>
                <a:latin typeface="Corbel" panose="020B0503020204020204"/>
                <a:ea typeface="+mj-ea"/>
                <a:cs typeface="+mj-cs"/>
              </a:rPr>
            </a:br>
            <a:endParaRPr lang="es-PY" dirty="0">
              <a:solidFill>
                <a:srgbClr val="000000"/>
              </a:solidFill>
              <a:latin typeface="Corbel" panose="020B0503020204020204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895725" y="1651000"/>
            <a:ext cx="7315200" cy="32543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PY" dirty="0">
                <a:solidFill>
                  <a:schemeClr val="tx1"/>
                </a:solidFill>
              </a:rPr>
              <a:t>Y acordamos que es necesario evaluar lo que hicimos en este primer periodo académico 2020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794125" y="822325"/>
            <a:ext cx="7550150" cy="38115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PY" sz="4000" b="1" dirty="0">
                <a:solidFill>
                  <a:schemeClr val="tx1"/>
                </a:solidFill>
              </a:rPr>
              <a:t>En coherencia con las prácticas evaluativas que la FP- UNA viene realizando, se toma la decisión de evaluar de modo integral la experiencia de clases mediada por herramientas digitales </a:t>
            </a:r>
          </a:p>
        </p:txBody>
      </p:sp>
      <p:sp>
        <p:nvSpPr>
          <p:cNvPr id="3" name="Marcador de texto 2">
            <a:extLst/>
          </p:cNvPr>
          <p:cNvSpPr>
            <a:spLocks noGrp="1"/>
          </p:cNvSpPr>
          <p:nvPr>
            <p:ph type="body" idx="4294967295"/>
          </p:nvPr>
        </p:nvSpPr>
        <p:spPr>
          <a:xfrm>
            <a:off x="3794125" y="4765675"/>
            <a:ext cx="7443787" cy="9144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PY" dirty="0"/>
              <a:t>Resolución </a:t>
            </a:r>
            <a:r>
              <a:rPr lang="es-PY" dirty="0" err="1"/>
              <a:t>N°</a:t>
            </a:r>
            <a:r>
              <a:rPr lang="es-PY" dirty="0"/>
              <a:t> 0874/2020 del 13 de noviembre de 2020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PY" dirty="0"/>
              <a:t>Aprueba el mecanismo de evaluación del proceso de desarrollo de clases virtuales en las carreras de grado de la FP UNA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66700" y="1123948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b="1" dirty="0">
                <a:solidFill>
                  <a:schemeClr val="tx1"/>
                </a:solidFill>
              </a:rPr>
              <a:t>PROPÓSITO</a:t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b="1" dirty="0">
                <a:solidFill>
                  <a:schemeClr val="tx1"/>
                </a:solidFill>
              </a:rPr>
              <a:t>del estudio evaluativo </a:t>
            </a:r>
          </a:p>
        </p:txBody>
      </p:sp>
      <p:sp>
        <p:nvSpPr>
          <p:cNvPr id="6" name="Marcador de contenido 5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857625" y="863599"/>
            <a:ext cx="7315200" cy="51212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115000"/>
              </a:lnSpc>
              <a:spcAft>
                <a:spcPts val="1000"/>
              </a:spcAft>
              <a:buSzPts val="1100"/>
              <a:buFont typeface="Wingdings 2" panose="05020102010507070707" pitchFamily="18" charset="2"/>
              <a:buNone/>
              <a:defRPr/>
            </a:pPr>
            <a:endParaRPr lang="es-ES" sz="2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1000"/>
              </a:spcAft>
              <a:buSzPts val="1100"/>
              <a:buFont typeface="Wingdings 2" panose="05020102010507070707" pitchFamily="18" charset="2"/>
              <a:buNone/>
              <a:defRPr/>
            </a:pPr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Configurar un conjunto de recomendaciones con base a los resultados obtenidos para potenciar las bondades, </a:t>
            </a:r>
            <a:r>
              <a:rPr lang="es-PY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corregir las limitaciones, </a:t>
            </a:r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encuadrar futuras aplicaciones o en su caso, retroalimentar la modalidad presencial, tanto en los aspectos de gestión académica y administrativa-financiera en las carreras de grado en la FP UNA.</a:t>
            </a:r>
            <a:endParaRPr lang="es-PY" sz="2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1123949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b="1" dirty="0">
                <a:solidFill>
                  <a:schemeClr val="tx1"/>
                </a:solidFill>
              </a:rPr>
              <a:t>OBJETO de estudio  </a:t>
            </a:r>
          </a:p>
        </p:txBody>
      </p:sp>
      <p:sp>
        <p:nvSpPr>
          <p:cNvPr id="3" name="Marcador de contenid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806825" y="1123949"/>
            <a:ext cx="7566025" cy="5121275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lnSpc>
                <a:spcPct val="115000"/>
              </a:lnSpc>
              <a:spcAft>
                <a:spcPts val="1000"/>
              </a:spcAft>
              <a:buSzPts val="1100"/>
              <a:buFont typeface="Wingdings 2" panose="05020102010507070707" pitchFamily="18" charset="2"/>
              <a:buNone/>
              <a:defRPr/>
            </a:pPr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Gestión, aplicación y resultados de la implementación de los proyectos académicos</a:t>
            </a:r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apoyados en herramientas digitales en las </a:t>
            </a:r>
            <a:r>
              <a:rPr lang="es-PY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carreras de grado en la FP UNA en tiempos </a:t>
            </a:r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COVID-19 (junio a diciembre de 2020).</a:t>
            </a:r>
            <a:endParaRPr lang="es-PY" sz="2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52425" y="1123949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b="1" dirty="0">
                <a:solidFill>
                  <a:schemeClr val="tx1"/>
                </a:solidFill>
              </a:rPr>
              <a:t>ACTORES que serán consultados </a:t>
            </a:r>
          </a:p>
        </p:txBody>
      </p:sp>
      <p:sp>
        <p:nvSpPr>
          <p:cNvPr id="3" name="Marcador de contenid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632200" y="930275"/>
            <a:ext cx="7845425" cy="5121275"/>
          </a:xfrm>
        </p:spPr>
        <p:txBody>
          <a:bodyPr rtlCol="0">
            <a:normAutofit fontScale="92500" lnSpcReduction="20000"/>
          </a:bodyPr>
          <a:lstStyle/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AUTORIDADES: </a:t>
            </a:r>
            <a:r>
              <a:rPr lang="es-E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miembros del Consejo Directivo y </a:t>
            </a:r>
            <a:r>
              <a:rPr lang="es-E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Directores.</a:t>
            </a:r>
            <a:endParaRPr lang="es-ES" sz="3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ES" sz="32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DOCENTES: </a:t>
            </a:r>
            <a:r>
              <a:rPr lang="es-E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desarrollaron clases en el primer periodo académico 2020 en la modalidad virtual en la Sede Central San Lorenzo y Filiales 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ES" sz="32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ESTUDIANTES: </a:t>
            </a:r>
            <a:r>
              <a:rPr lang="es-E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inscriptos en el primer periodo académico 2020 en la Sede Central San Lorenzo y Filiales </a:t>
            </a:r>
            <a:endParaRPr lang="es-PY" sz="3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Participación voluntaria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171450" y="1076325"/>
            <a:ext cx="3127375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b="1" dirty="0">
                <a:solidFill>
                  <a:schemeClr val="tx1"/>
                </a:solidFill>
              </a:rPr>
              <a:t>DIMENSIONES</a:t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b="1" dirty="0">
                <a:solidFill>
                  <a:schemeClr val="tx1"/>
                </a:solidFill>
              </a:rPr>
              <a:t/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b="1" dirty="0">
                <a:solidFill>
                  <a:schemeClr val="tx1"/>
                </a:solidFill>
              </a:rPr>
              <a:t>CRITERIOS: </a:t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sz="2000" b="1" dirty="0">
                <a:solidFill>
                  <a:schemeClr val="tx1"/>
                </a:solidFill>
              </a:rPr>
              <a:t>Oportunidad</a:t>
            </a:r>
            <a:br>
              <a:rPr lang="es-PY" sz="2000" b="1" dirty="0">
                <a:solidFill>
                  <a:schemeClr val="tx1"/>
                </a:solidFill>
              </a:rPr>
            </a:br>
            <a:r>
              <a:rPr lang="es-PY" sz="2000" b="1" dirty="0">
                <a:solidFill>
                  <a:schemeClr val="tx1"/>
                </a:solidFill>
              </a:rPr>
              <a:t>Pertinencia</a:t>
            </a:r>
            <a:br>
              <a:rPr lang="es-PY" sz="2000" b="1" dirty="0">
                <a:solidFill>
                  <a:schemeClr val="tx1"/>
                </a:solidFill>
              </a:rPr>
            </a:br>
            <a:r>
              <a:rPr lang="es-PY" sz="2000" b="1" dirty="0">
                <a:solidFill>
                  <a:schemeClr val="tx1"/>
                </a:solidFill>
              </a:rPr>
              <a:t>Adecuación</a:t>
            </a:r>
            <a:br>
              <a:rPr lang="es-PY" sz="2000" b="1" dirty="0">
                <a:solidFill>
                  <a:schemeClr val="tx1"/>
                </a:solidFill>
              </a:rPr>
            </a:br>
            <a:r>
              <a:rPr lang="es-PY" sz="2000" b="1" dirty="0">
                <a:solidFill>
                  <a:schemeClr val="tx1"/>
                </a:solidFill>
              </a:rPr>
              <a:t>Eficacia</a:t>
            </a:r>
            <a:br>
              <a:rPr lang="es-PY" sz="2000" b="1" dirty="0">
                <a:solidFill>
                  <a:schemeClr val="tx1"/>
                </a:solidFill>
              </a:rPr>
            </a:br>
            <a:r>
              <a:rPr lang="es-PY" sz="2000" b="1" dirty="0">
                <a:solidFill>
                  <a:schemeClr val="tx1"/>
                </a:solidFill>
              </a:rPr>
              <a:t>Eficiencia</a:t>
            </a:r>
            <a:br>
              <a:rPr lang="es-PY" sz="2000" b="1" dirty="0">
                <a:solidFill>
                  <a:schemeClr val="tx1"/>
                </a:solidFill>
              </a:rPr>
            </a:br>
            <a:r>
              <a:rPr lang="es-PY" sz="2000" b="1" dirty="0">
                <a:solidFill>
                  <a:schemeClr val="tx1"/>
                </a:solidFill>
              </a:rPr>
              <a:t>Relevancia </a:t>
            </a:r>
          </a:p>
        </p:txBody>
      </p:sp>
      <p:graphicFrame>
        <p:nvGraphicFramePr>
          <p:cNvPr id="5" name="Marcador de contenido 4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85602659"/>
              </p:ext>
            </p:extLst>
          </p:nvPr>
        </p:nvGraphicFramePr>
        <p:xfrm>
          <a:off x="3641725" y="827088"/>
          <a:ext cx="7845425" cy="5318122"/>
        </p:xfrm>
        <a:graphic>
          <a:graphicData uri="http://schemas.openxmlformats.org/drawingml/2006/table">
            <a:tbl>
              <a:tblPr firstRow="1" firstCol="1" bandRow="1"/>
              <a:tblGrid>
                <a:gridCol w="3884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9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6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Dimensiones</a:t>
                      </a:r>
                      <a:endParaRPr lang="es-P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Docentes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Estudiantes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Autoridades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631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Manejo de la información </a:t>
                      </a:r>
                      <a:endParaRPr lang="es-PY" sz="18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4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Uso de herramientas digitales 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Capacitación y apoyo pedagógico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64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Desarrollo de los Programas de estudios: planificación, metodología y evaluación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4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Factores externos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098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Beneficios del desarrollo de clases en el modo virtual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4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Ajustes necesarios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4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Social-emocional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4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Datos de identificación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4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Estructura de apoyo a la gestión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4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Capacitación y apoyo para la gestión 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4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Administración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2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57175" y="1152525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/>
                </a:solidFill>
              </a:rPr>
              <a:t>INSTRUMENTOS</a:t>
            </a:r>
            <a:r>
              <a:rPr lang="es-PY" b="1" dirty="0">
                <a:solidFill>
                  <a:schemeClr val="tx1"/>
                </a:solidFill>
              </a:rPr>
              <a:t>  a ser utilizados </a:t>
            </a:r>
          </a:p>
        </p:txBody>
      </p:sp>
      <p:sp>
        <p:nvSpPr>
          <p:cNvPr id="3" name="Marcador de contenid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617913" y="1152525"/>
            <a:ext cx="8269287" cy="51784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Cuestionarios con Escala Tipo </a:t>
            </a:r>
            <a:r>
              <a:rPr lang="es-E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Lickert</a:t>
            </a:r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 escala de Likert es una herramienta de medición que, a diferencia de preguntas dicotómicas con respuesta sí/no, nos permite medir actitudes y conocer el grado de conformidad del encuestado con cualquier afirmación que le propongamos, es utilizada comúnmente en cuestionarios y es la </a:t>
            </a:r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escala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 uso más amplio en encuestas de investigación.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escalas de Likert se usan para medir actitudes y opiniones que provee información en un nivel más cercano que una pregunta binaria de sí/no. Las puntuaciones de las escalas Likert se obtienen sumando los valores obtenidos respecto a cada frase. Por ello se le denomina escala aditiva.</a:t>
            </a:r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ES" sz="2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76225" y="1133475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dirty="0"/>
              <a:t> </a:t>
            </a:r>
            <a:r>
              <a:rPr lang="es-PY" b="1" dirty="0">
                <a:solidFill>
                  <a:schemeClr val="tx1"/>
                </a:solidFill>
              </a:rPr>
              <a:t>ESTRUCTURA de los ítems de los  cuestionarios </a:t>
            </a:r>
          </a:p>
        </p:txBody>
      </p:sp>
      <p:graphicFrame>
        <p:nvGraphicFramePr>
          <p:cNvPr id="4" name="Marcador de contenido 3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70659935"/>
              </p:ext>
            </p:extLst>
          </p:nvPr>
        </p:nvGraphicFramePr>
        <p:xfrm>
          <a:off x="3644900" y="2695575"/>
          <a:ext cx="7739064" cy="3278187"/>
        </p:xfrm>
        <a:graphic>
          <a:graphicData uri="http://schemas.openxmlformats.org/drawingml/2006/table">
            <a:tbl>
              <a:tblPr firstRow="1" firstCol="1" bandRow="1"/>
              <a:tblGrid>
                <a:gridCol w="151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9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1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20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467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Frecuencia de aparición 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Grado de Importancia 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Grado de 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Acuerdo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Grado de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utilidad</a:t>
                      </a:r>
                      <a:endParaRPr lang="es-P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Nivel de satisfacción </a:t>
                      </a:r>
                      <a:endParaRPr lang="es-PY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9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Siempre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Muy importante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Totalmente de acuerdo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Muy útil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Totalmente satisfecho 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5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Casi siempre 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Importante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 acuerdo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Útil 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Satisfecho 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Ocasionalmente  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Medianamente importante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Parcialmente de acuerdo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Medianamente útil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Medianamente satisfecho 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9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Casi nunca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Poco importante 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desacuerdo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Poco útil 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Poco satisfecho 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9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Nunca 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 importancia </a:t>
                      </a:r>
                      <a:endParaRPr lang="es-PY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Totalmente en desacuerdo  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Inútil 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Totalmente Insatisfecho </a:t>
                      </a:r>
                      <a:endParaRPr lang="es-P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5" marR="6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ángulo 4">
            <a:extLst/>
          </p:cNvPr>
          <p:cNvSpPr/>
          <p:nvPr/>
        </p:nvSpPr>
        <p:spPr>
          <a:xfrm>
            <a:off x="3644900" y="701675"/>
            <a:ext cx="7739063" cy="1816100"/>
          </a:xfrm>
          <a:prstGeom prst="rect">
            <a:avLst/>
          </a:prstGeom>
          <a:solidFill>
            <a:srgbClr val="3152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Y" sz="4000" b="1" dirty="0"/>
              <a:t>AFIRMACIONES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1123949"/>
            <a:ext cx="2947988" cy="46005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sz="3200" b="1" dirty="0">
                <a:solidFill>
                  <a:schemeClr val="tx1"/>
                </a:solidFill>
              </a:rPr>
              <a:t>FORMULARIOS</a:t>
            </a:r>
            <a:r>
              <a:rPr lang="es-PY" b="1" dirty="0">
                <a:solidFill>
                  <a:schemeClr val="tx1"/>
                </a:solidFill>
              </a:rPr>
              <a:t> para cada estamento </a:t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b="1" dirty="0">
                <a:solidFill>
                  <a:schemeClr val="tx1"/>
                </a:solidFill>
              </a:rPr>
              <a:t/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b="1" dirty="0">
                <a:solidFill>
                  <a:schemeClr val="tx1"/>
                </a:solidFill>
              </a:rPr>
              <a:t>Fecha de aplicación: </a:t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b="1" dirty="0">
                <a:solidFill>
                  <a:schemeClr val="tx1"/>
                </a:solidFill>
              </a:rPr>
              <a:t/>
            </a:r>
            <a:br>
              <a:rPr lang="es-PY" b="1" dirty="0">
                <a:solidFill>
                  <a:schemeClr val="tx1"/>
                </a:solidFill>
              </a:rPr>
            </a:br>
            <a:r>
              <a:rPr lang="es-PY" b="1" dirty="0">
                <a:solidFill>
                  <a:schemeClr val="tx1"/>
                </a:solidFill>
              </a:rPr>
              <a:t>Martes 1 al 7 de diciembre/20</a:t>
            </a:r>
          </a:p>
        </p:txBody>
      </p:sp>
      <p:sp>
        <p:nvSpPr>
          <p:cNvPr id="3" name="Marcador de contenid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660775" y="674687"/>
            <a:ext cx="7912100" cy="5499100"/>
          </a:xfrm>
        </p:spPr>
        <p:txBody>
          <a:bodyPr rtlCol="0">
            <a:normAutofit lnSpcReduction="10000"/>
          </a:bodyPr>
          <a:lstStyle/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AUTORIDADES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DOCENTES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ESTUDIANTES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Formularios: Google </a:t>
            </a:r>
            <a:r>
              <a:rPr lang="es-PY" sz="3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Forms</a:t>
            </a:r>
            <a:r>
              <a:rPr lang="es-PY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Elaborados por DIEC, validados por Directores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Aplicación y procesamiento de datos: bajo gestión de la Dirección de TIC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Análisis, elaboración de informe y divulgación de resultados: DIEC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171450" y="1419225"/>
            <a:ext cx="3248025" cy="23780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PY" dirty="0">
                <a:solidFill>
                  <a:schemeClr val="tx1"/>
                </a:solidFill>
              </a:rPr>
              <a:t>El estudio nos permitirá conocer la apreciación de las autoridades, docentes y estudiantes sobre:</a:t>
            </a:r>
          </a:p>
        </p:txBody>
      </p:sp>
      <p:sp>
        <p:nvSpPr>
          <p:cNvPr id="3" name="Marcador de contenid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525839" y="352425"/>
            <a:ext cx="8170862" cy="6267450"/>
          </a:xfrm>
          <a:ln>
            <a:miter lim="800000"/>
            <a:headEnd/>
            <a:tailEnd/>
          </a:ln>
          <a:extLst/>
        </p:spPr>
        <p:txBody>
          <a:bodyPr numCol="2" rtlCol="0" anchor="t">
            <a:normAutofit fontScale="62500" lnSpcReduction="20000"/>
          </a:bodyPr>
          <a:lstStyle/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Posición de la FP UNA ante las instancias nacionales de rectoría de la educación superior </a:t>
            </a:r>
            <a:endParaRPr lang="es-PY" sz="2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Posición de la FP UNA ante las instancias internas de la Universidad </a:t>
            </a:r>
            <a:endParaRPr lang="es-PY" sz="2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Cumplimiento de la misión de la FP UNA</a:t>
            </a:r>
            <a:endParaRPr lang="es-PY" sz="2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Adecuación, pertinencia y oportunidad del manejo de las informaciones</a:t>
            </a:r>
            <a:endParaRPr lang="es-PY" sz="2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Utilización de herramientas digitales: preferencia, dominio por parte de docentes y estudiantes, disponibilidad, acciones posibles para facilitar el acceso </a:t>
            </a:r>
          </a:p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Características del desarrollo de clases: similitudes con clases presenciales, innovaciones, descripción de prácticas evaluativas (innovaciones y patologías que persisten), áreas de capacitación docente necesarias  </a:t>
            </a:r>
            <a:endParaRPr lang="es-PY" sz="2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Identificar factores externos que incidieron en el desarrollo del primer periodo académico y plantear acciones que puedan anularlos</a:t>
            </a:r>
            <a:endParaRPr lang="es-PY" sz="2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Identificar ventajas y beneficios de la modalidad virtual que podrán potenciarse en eventos futuros. </a:t>
            </a:r>
            <a:endParaRPr lang="es-PY" sz="2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Pertinencia y aportes de los Equipos Pedagógicos Interdisciplinarios</a:t>
            </a:r>
            <a:endParaRPr lang="es-PY" sz="2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Costos para instalación de equipos y herramientas digitales</a:t>
            </a:r>
            <a:endParaRPr lang="es-PY" sz="2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Aft>
                <a:spcPts val="600"/>
              </a:spcAft>
              <a:buSzPts val="1000"/>
              <a:buFont typeface="+mj-lt"/>
              <a:buAutoNum type="arabicPeriod"/>
              <a:defRPr/>
            </a:pPr>
            <a:r>
              <a:rPr lang="es-ES" sz="2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Matrícula y deserciones</a:t>
            </a:r>
            <a:endParaRPr lang="es-PY" sz="2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652" name="Marcador de texto 3"/>
          <p:cNvSpPr>
            <a:spLocks noGrp="1"/>
          </p:cNvSpPr>
          <p:nvPr>
            <p:ph type="body" sz="half" idx="4294967295"/>
          </p:nvPr>
        </p:nvSpPr>
        <p:spPr>
          <a:xfrm>
            <a:off x="171450" y="4092575"/>
            <a:ext cx="3152775" cy="22701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PY" altLang="es-PY" sz="4000" b="1" dirty="0" smtClean="0">
                <a:solidFill>
                  <a:schemeClr val="tx1"/>
                </a:solidFill>
              </a:rPr>
              <a:t>Y tomar decisiones informadas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57175" y="1123949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b="1" dirty="0">
                <a:solidFill>
                  <a:schemeClr val="tx1"/>
                </a:solidFill>
              </a:rPr>
              <a:t>Comunicación  resultados </a:t>
            </a:r>
          </a:p>
        </p:txBody>
      </p:sp>
      <p:sp>
        <p:nvSpPr>
          <p:cNvPr id="3" name="Marcador de contenid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771900" y="782637"/>
            <a:ext cx="7448550" cy="52832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s-PY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 producirán diferentes materiales para comunicar los resultados según grupos de interés: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s-PY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Autoridades: tomadores de decisión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Docentes: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Estudiantes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Público en general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Comunidad científica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0" y="1123950"/>
            <a:ext cx="324643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/>
                </a:solidFill>
              </a:rPr>
              <a:t>METAEVALUACIÓN</a:t>
            </a:r>
          </a:p>
        </p:txBody>
      </p:sp>
      <p:sp>
        <p:nvSpPr>
          <p:cNvPr id="29699" name="Marcador de contenido 2"/>
          <p:cNvSpPr>
            <a:spLocks noGrp="1"/>
          </p:cNvSpPr>
          <p:nvPr>
            <p:ph idx="4294967295"/>
          </p:nvPr>
        </p:nvSpPr>
        <p:spPr>
          <a:xfrm>
            <a:off x="3697288" y="1001713"/>
            <a:ext cx="7580312" cy="5121275"/>
          </a:xfrm>
        </p:spPr>
        <p:txBody>
          <a:bodyPr/>
          <a:lstStyle/>
          <a:p>
            <a:pPr algn="just" eaLnBrk="1" hangingPunct="1"/>
            <a:r>
              <a:rPr lang="es-PY" altLang="es-PY" sz="3200" dirty="0" smtClean="0"/>
              <a:t>Se propiciarán espacios de análisis, reflexión y de evaluación del estudio evaluativo con los diferentes actores-evaluadores y tomadores de decisión a fin de identificar nudos para la mejora.  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1133475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sz="2800" b="1" dirty="0">
                <a:solidFill>
                  <a:schemeClr val="tx1"/>
                </a:solidFill>
              </a:rPr>
              <a:t>RESPONSABLES</a:t>
            </a:r>
            <a:r>
              <a:rPr lang="es-PY" b="1" dirty="0">
                <a:solidFill>
                  <a:schemeClr val="tx1"/>
                </a:solidFill>
              </a:rPr>
              <a:t> del estudio evaluativo </a:t>
            </a:r>
          </a:p>
        </p:txBody>
      </p:sp>
      <p:sp>
        <p:nvSpPr>
          <p:cNvPr id="3" name="Marcador de contenido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3675063" y="968375"/>
            <a:ext cx="7764462" cy="5121275"/>
          </a:xfrm>
        </p:spPr>
        <p:txBody>
          <a:bodyPr rtlCol="0">
            <a:normAutofit/>
          </a:bodyPr>
          <a:lstStyle/>
          <a:p>
            <a:pPr marL="449580" indent="-182880" eaLnBrk="1" fontAlgn="auto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es-PY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de Evaluación y Calidad (DIEC)</a:t>
            </a:r>
          </a:p>
          <a:p>
            <a:pPr marL="449580" indent="-182880" eaLnBrk="1" fontAlgn="auto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es-PY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Académica (DA), </a:t>
            </a:r>
          </a:p>
          <a:p>
            <a:pPr marL="449580" indent="-182880" eaLnBrk="1" fontAlgn="auto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es-PY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de Tecnología, Información y Comunicación (TIC).</a:t>
            </a:r>
          </a:p>
          <a:p>
            <a:pPr marL="449580" indent="-182880" eaLnBrk="1" fontAlgn="auto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es-PY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de Comunicación, Ceremonial y Protocolo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s-PY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47650" y="1171575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b="1" dirty="0">
                <a:solidFill>
                  <a:schemeClr val="tx1"/>
                </a:solidFill>
              </a:rPr>
              <a:t>Fuentes consultadas </a:t>
            </a:r>
          </a:p>
        </p:txBody>
      </p:sp>
      <p:sp>
        <p:nvSpPr>
          <p:cNvPr id="31747" name="Marcador de contenido 2"/>
          <p:cNvSpPr>
            <a:spLocks noGrp="1"/>
          </p:cNvSpPr>
          <p:nvPr>
            <p:ph idx="4294967295"/>
          </p:nvPr>
        </p:nvSpPr>
        <p:spPr>
          <a:xfrm>
            <a:off x="3659188" y="588963"/>
            <a:ext cx="8056562" cy="6029325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Aft>
                <a:spcPts val="800"/>
              </a:spcAft>
              <a:tabLst>
                <a:tab pos="2552700" algn="l"/>
              </a:tabLst>
            </a:pPr>
            <a:endParaRPr lang="es-PY" altLang="es-PY" dirty="0" smtClean="0"/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tabLst>
                <a:tab pos="2552700" algn="l"/>
              </a:tabLst>
            </a:pPr>
            <a:r>
              <a:rPr lang="es-PY" altLang="es-PY" dirty="0" smtClean="0">
                <a:latin typeface="Calibrí"/>
              </a:rPr>
              <a:t>Presidencia de la República del Paraguay.</a:t>
            </a:r>
            <a:r>
              <a:rPr lang="es-PY" altLang="es-PY" dirty="0" smtClean="0">
                <a:latin typeface="Calibrí"/>
                <a:ea typeface="Calibri" panose="020F0502020204030204" pitchFamily="34" charset="0"/>
                <a:cs typeface="Times New Roman" panose="02020603050405020304" pitchFamily="18" charset="0"/>
              </a:rPr>
              <a:t> Decreto   N.º 3442 del 9 de marzo de 2020. </a:t>
            </a: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tabLst>
                <a:tab pos="2552700" algn="l"/>
              </a:tabLst>
            </a:pPr>
            <a:r>
              <a:rPr lang="es-PY" altLang="es-PY" dirty="0" smtClean="0">
                <a:latin typeface="Calibrí"/>
                <a:ea typeface="Calibri" panose="020F0502020204030204" pitchFamily="34" charset="0"/>
                <a:cs typeface="Times New Roman" panose="02020603050405020304" pitchFamily="18" charset="0"/>
              </a:rPr>
              <a:t>CONES. Resolución 4/2020. “Qué establece la facultad de las IES para aplicar herramientas digitales de enseñanza-aprendizaje en el marco de la emergencia sanitaria -COVID -19 - dispuesta por las autoridades nacionales en fecha de 21 de marzo de 2020”.</a:t>
            </a: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tabLst>
                <a:tab pos="2552700" algn="l"/>
              </a:tabLst>
            </a:pPr>
            <a:r>
              <a:rPr lang="es-PY" altLang="es-PY" dirty="0" smtClean="0">
                <a:latin typeface="Calibrí"/>
                <a:ea typeface="Calibri" panose="020F0502020204030204" pitchFamily="34" charset="0"/>
                <a:cs typeface="Times New Roman" panose="02020603050405020304" pitchFamily="18" charset="0"/>
              </a:rPr>
              <a:t>Universidad Nacional de Asunción. </a:t>
            </a:r>
            <a:r>
              <a:rPr lang="es-ES" altLang="es-PY" dirty="0" smtClean="0">
                <a:solidFill>
                  <a:srgbClr val="221F1F"/>
                </a:solidFill>
                <a:latin typeface="Calibrí"/>
                <a:cs typeface="Tahoma" panose="020B0604030504040204" pitchFamily="34" charset="0"/>
              </a:rPr>
              <a:t>Resolución N° 0479/2020 del 15 de abril de 2020.</a:t>
            </a:r>
          </a:p>
          <a:p>
            <a:pPr eaLnBrk="1" hangingPunct="1">
              <a:buClr>
                <a:srgbClr val="40BAD2"/>
              </a:buClr>
              <a:buFont typeface="Arial" panose="020B0604020202020204" pitchFamily="34" charset="0"/>
              <a:buChar char="•"/>
              <a:tabLst>
                <a:tab pos="2552700" algn="l"/>
              </a:tabLst>
            </a:pPr>
            <a:r>
              <a:rPr lang="es-PY" altLang="es-PY" dirty="0" smtClean="0"/>
              <a:t>Ministerio de Salud Pública y Bienestar Social. Protocolo para Instituciones de Educación Superior ante la Pandemia de COVID-19 (incidencias académicas de las disposiciones). Junio 2020</a:t>
            </a: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tabLst>
                <a:tab pos="2552700" algn="l"/>
              </a:tabLst>
            </a:pPr>
            <a:endParaRPr lang="es-ES" altLang="es-PY" sz="1800" dirty="0" smtClean="0">
              <a:solidFill>
                <a:srgbClr val="221F1F"/>
              </a:solidFill>
              <a:latin typeface="Calibrí"/>
              <a:cs typeface="Tahoma" panose="020B0604030504040204" pitchFamily="34" charset="0"/>
            </a:endParaRPr>
          </a:p>
          <a:p>
            <a:pPr eaLnBrk="1" hangingPunct="1">
              <a:tabLst>
                <a:tab pos="2552700" algn="l"/>
              </a:tabLst>
            </a:pPr>
            <a:endParaRPr lang="es-PY" altLang="es-PY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57175" y="1133475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b="1" dirty="0">
                <a:solidFill>
                  <a:schemeClr val="tx1"/>
                </a:solidFill>
              </a:rPr>
              <a:t>Fuentes consultadas </a:t>
            </a:r>
          </a:p>
        </p:txBody>
      </p:sp>
      <p:sp>
        <p:nvSpPr>
          <p:cNvPr id="32771" name="Marcador de contenido 2"/>
          <p:cNvSpPr>
            <a:spLocks noGrp="1"/>
          </p:cNvSpPr>
          <p:nvPr>
            <p:ph idx="4294967295"/>
          </p:nvPr>
        </p:nvSpPr>
        <p:spPr>
          <a:xfrm>
            <a:off x="3480167" y="312737"/>
            <a:ext cx="8202612" cy="624205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Aft>
                <a:spcPts val="800"/>
              </a:spcAft>
              <a:tabLst>
                <a:tab pos="2552700" algn="l"/>
              </a:tabLst>
            </a:pPr>
            <a:endParaRPr lang="es-ES" altLang="es-PY" sz="1700" dirty="0" smtClean="0">
              <a:solidFill>
                <a:srgbClr val="221F1F"/>
              </a:solidFill>
              <a:latin typeface="Calibrí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Aft>
                <a:spcPts val="800"/>
              </a:spcAft>
              <a:tabLst>
                <a:tab pos="2552700" algn="l"/>
              </a:tabLst>
            </a:pPr>
            <a:endParaRPr lang="es-ES" altLang="es-PY" sz="1700" dirty="0" smtClean="0">
              <a:solidFill>
                <a:srgbClr val="221F1F"/>
              </a:solidFill>
              <a:latin typeface="Calibrí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Aft>
                <a:spcPts val="800"/>
              </a:spcAft>
              <a:tabLst>
                <a:tab pos="2552700" algn="l"/>
              </a:tabLst>
            </a:pPr>
            <a:r>
              <a:rPr lang="es-ES" altLang="es-PY" sz="1700" dirty="0" smtClean="0">
                <a:solidFill>
                  <a:srgbClr val="221F1F"/>
                </a:solidFill>
                <a:latin typeface="Calibrí"/>
                <a:ea typeface="Tahoma" panose="020B0604030504040204" pitchFamily="34" charset="0"/>
                <a:cs typeface="Times New Roman" panose="02020603050405020304" pitchFamily="18" charset="0"/>
              </a:rPr>
              <a:t>Facultad Politécnica. Universidad Nacional de Asunción. Resolución 20/07/02-00 Acta 1076/30/03/2020, de fecha 30 de marzo de 2020</a:t>
            </a:r>
            <a:endParaRPr lang="es-PY" altLang="es-PY" sz="1700" dirty="0" smtClean="0">
              <a:latin typeface="Calibrí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tabLst>
                <a:tab pos="2552700" algn="l"/>
              </a:tabLst>
            </a:pPr>
            <a:r>
              <a:rPr lang="es-ES" altLang="es-PY" sz="1700" dirty="0" smtClean="0">
                <a:solidFill>
                  <a:srgbClr val="221F1F"/>
                </a:solidFill>
                <a:latin typeface="Calibrí"/>
                <a:ea typeface="Tahoma" panose="020B0604030504040204" pitchFamily="34" charset="0"/>
                <a:cs typeface="Times New Roman" panose="02020603050405020304" pitchFamily="18" charset="0"/>
              </a:rPr>
              <a:t>Facultad Politécnica. Universidad Nacional de Asunción. </a:t>
            </a:r>
            <a:r>
              <a:rPr lang="es-ES" altLang="es-PY" sz="1700" dirty="0" smtClean="0">
                <a:solidFill>
                  <a:srgbClr val="221F1F"/>
                </a:solidFill>
                <a:latin typeface="Calibrí"/>
                <a:cs typeface="Tahoma" panose="020B0604030504040204" pitchFamily="34" charset="0"/>
              </a:rPr>
              <a:t>Resolución 20/08/02-00 Acta 1077/13/04/2020, de fecha 13 de abril de 2020</a:t>
            </a:r>
          </a:p>
          <a:p>
            <a:pPr eaLnBrk="1" hangingPunct="1">
              <a:lnSpc>
                <a:spcPct val="70000"/>
              </a:lnSpc>
              <a:tabLst>
                <a:tab pos="2552700" algn="l"/>
              </a:tabLst>
            </a:pPr>
            <a:r>
              <a:rPr lang="es-ES" altLang="es-PY" sz="1700" dirty="0" smtClean="0">
                <a:solidFill>
                  <a:srgbClr val="221F1F"/>
                </a:solidFill>
                <a:latin typeface="Calibrí"/>
                <a:cs typeface="Tahoma" panose="020B0604030504040204" pitchFamily="34" charset="0"/>
              </a:rPr>
              <a:t>Facultad Politécnica. Universidad Nacional de Asunción. Resolución 20/08/03-00 Acta 1077/13/04/2020, de fecha 13 de abril de 2020</a:t>
            </a:r>
          </a:p>
          <a:p>
            <a:pPr eaLnBrk="1" hangingPunct="1">
              <a:lnSpc>
                <a:spcPct val="70000"/>
              </a:lnSpc>
              <a:tabLst>
                <a:tab pos="2552700" algn="l"/>
              </a:tabLst>
            </a:pPr>
            <a:r>
              <a:rPr lang="es-ES" altLang="es-PY" sz="1700" dirty="0" smtClean="0">
                <a:solidFill>
                  <a:srgbClr val="221F1F"/>
                </a:solidFill>
                <a:latin typeface="Calibrí"/>
                <a:cs typeface="Tahoma" panose="020B0604030504040204" pitchFamily="34" charset="0"/>
              </a:rPr>
              <a:t>Facultad Politécnica. Universidad Nacional de Asunción. Resolución20_12_02_00 Implementación de herramientas digitales</a:t>
            </a:r>
          </a:p>
          <a:p>
            <a:pPr eaLnBrk="1" hangingPunct="1">
              <a:lnSpc>
                <a:spcPct val="70000"/>
              </a:lnSpc>
              <a:tabLst>
                <a:tab pos="2552700" algn="l"/>
              </a:tabLst>
            </a:pPr>
            <a:r>
              <a:rPr lang="es-ES" altLang="es-PY" sz="1900" dirty="0" smtClean="0">
                <a:solidFill>
                  <a:srgbClr val="221F1F"/>
                </a:solidFill>
                <a:latin typeface="Calibrí"/>
                <a:cs typeface="Tahoma" panose="020B0604030504040204" pitchFamily="34" charset="0"/>
              </a:rPr>
              <a:t>Facultad Politécnica. Universidad Nacional de Asunción. Resolución20_12_03_00 Adecuaciones de reglamentos de evaluación.</a:t>
            </a:r>
          </a:p>
          <a:p>
            <a:pPr eaLnBrk="1" hangingPunct="1">
              <a:lnSpc>
                <a:spcPct val="70000"/>
              </a:lnSpc>
              <a:buClr>
                <a:srgbClr val="40BAD2"/>
              </a:buClr>
              <a:tabLst>
                <a:tab pos="2552700" algn="l"/>
              </a:tabLst>
            </a:pPr>
            <a:r>
              <a:rPr lang="es-ES" altLang="es-PY" sz="1700" dirty="0" smtClean="0">
                <a:solidFill>
                  <a:srgbClr val="221F1F"/>
                </a:solidFill>
                <a:latin typeface="Calibrí"/>
                <a:cs typeface="Tahoma" panose="020B0604030504040204" pitchFamily="34" charset="0"/>
              </a:rPr>
              <a:t>Facultad Politécnica. Universidad Nacional de Asunción. Resolución20_12_04_00 Equipos Interdisciplinarios.</a:t>
            </a:r>
          </a:p>
          <a:p>
            <a:pPr eaLnBrk="1" hangingPunct="1">
              <a:lnSpc>
                <a:spcPct val="70000"/>
              </a:lnSpc>
              <a:buClr>
                <a:srgbClr val="40BAD2"/>
              </a:buClr>
              <a:tabLst>
                <a:tab pos="2552700" algn="l"/>
              </a:tabLst>
            </a:pPr>
            <a:r>
              <a:rPr lang="es-ES" altLang="es-PY" sz="1700" dirty="0" smtClean="0">
                <a:solidFill>
                  <a:srgbClr val="221F1F"/>
                </a:solidFill>
                <a:latin typeface="Calibrí"/>
                <a:cs typeface="Tahoma" panose="020B0604030504040204" pitchFamily="34" charset="0"/>
              </a:rPr>
              <a:t>Facultad Politécnica. Universidad Nacional de Asunción. Resolución20_12_05_00 Conservación documental.</a:t>
            </a:r>
          </a:p>
          <a:p>
            <a:pPr eaLnBrk="1" hangingPunct="1">
              <a:lnSpc>
                <a:spcPct val="70000"/>
              </a:lnSpc>
              <a:buClr>
                <a:srgbClr val="40BAD2"/>
              </a:buClr>
              <a:tabLst>
                <a:tab pos="2552700" algn="l"/>
              </a:tabLst>
            </a:pPr>
            <a:r>
              <a:rPr lang="es-ES" altLang="es-PY" sz="1700" dirty="0" smtClean="0">
                <a:solidFill>
                  <a:srgbClr val="221F1F"/>
                </a:solidFill>
                <a:latin typeface="Calibrí"/>
                <a:cs typeface="Tahoma" panose="020B0604030504040204" pitchFamily="34" charset="0"/>
              </a:rPr>
              <a:t>Facultad Politécnica. Universidad Nacional de Asunción. Resolución20_12_06_00 Pautas de actividades prácticas.</a:t>
            </a:r>
          </a:p>
          <a:p>
            <a:pPr eaLnBrk="1" hangingPunct="1">
              <a:lnSpc>
                <a:spcPct val="70000"/>
              </a:lnSpc>
              <a:buClr>
                <a:srgbClr val="40BAD2"/>
              </a:buClr>
              <a:tabLst>
                <a:tab pos="2552700" algn="l"/>
              </a:tabLst>
            </a:pPr>
            <a:r>
              <a:rPr lang="es-ES" altLang="es-PY" sz="1700" dirty="0" smtClean="0">
                <a:solidFill>
                  <a:srgbClr val="221F1F"/>
                </a:solidFill>
                <a:latin typeface="Calibrí"/>
                <a:cs typeface="Tahoma" panose="020B0604030504040204" pitchFamily="34" charset="0"/>
              </a:rPr>
              <a:t>Facultad Politécnica. Universidad Nacional de Asunción. Resolución20_12_07_00 Sistemas de Soporte Tecnológico.</a:t>
            </a:r>
          </a:p>
          <a:p>
            <a:pPr eaLnBrk="1" hangingPunct="1">
              <a:lnSpc>
                <a:spcPct val="70000"/>
              </a:lnSpc>
              <a:buClr>
                <a:srgbClr val="40BAD2"/>
              </a:buClr>
              <a:tabLst>
                <a:tab pos="2552700" algn="l"/>
              </a:tabLst>
            </a:pPr>
            <a:endParaRPr lang="es-ES" altLang="es-PY" sz="1700" dirty="0" smtClean="0">
              <a:solidFill>
                <a:srgbClr val="221F1F"/>
              </a:solidFill>
              <a:latin typeface="Calibrí"/>
              <a:cs typeface="Tahoma" panose="020B0604030504040204" pitchFamily="34" charset="0"/>
            </a:endParaRPr>
          </a:p>
          <a:p>
            <a:pPr eaLnBrk="1" hangingPunct="1">
              <a:lnSpc>
                <a:spcPct val="70000"/>
              </a:lnSpc>
              <a:tabLst>
                <a:tab pos="2552700" algn="l"/>
              </a:tabLst>
            </a:pPr>
            <a:endParaRPr lang="es-PY" altLang="es-PY" sz="1900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0" y="1123950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b="1" dirty="0">
                <a:solidFill>
                  <a:schemeClr val="tx1"/>
                </a:solidFill>
              </a:rPr>
              <a:t>Fuentes consultadas </a:t>
            </a:r>
          </a:p>
        </p:txBody>
      </p:sp>
      <p:sp>
        <p:nvSpPr>
          <p:cNvPr id="33795" name="Marcador de contenido 2"/>
          <p:cNvSpPr>
            <a:spLocks noGrp="1"/>
          </p:cNvSpPr>
          <p:nvPr>
            <p:ph idx="4294967295"/>
          </p:nvPr>
        </p:nvSpPr>
        <p:spPr>
          <a:xfrm>
            <a:off x="3584575" y="719931"/>
            <a:ext cx="8093075" cy="5408612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</a:pPr>
            <a:endParaRPr lang="es-PY" altLang="es-PY" b="1" dirty="0" smtClean="0"/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s-PY" altLang="es-PY" dirty="0" smtClean="0"/>
              <a:t>Asociación Interamericana de Contabilidad. AIC escucha a nuestros estudiantes. Estudio 2020.</a:t>
            </a:r>
            <a:r>
              <a:rPr lang="es-PY" altLang="es-PY" dirty="0" smtClean="0">
                <a:solidFill>
                  <a:srgbClr val="7A7A7A"/>
                </a:solidFill>
                <a:latin typeface="Roboto" pitchFamily="2" charset="0"/>
              </a:rPr>
              <a:t> </a:t>
            </a:r>
            <a:r>
              <a:rPr lang="es-PY" altLang="es-PY" dirty="0" smtClean="0"/>
              <a:t>La encuesta, fue respondida por 3.292 estudiantes de 19 países de América Latina y el Caribe, de 196 campus de universidades públicas y 140 de universidades privadas</a:t>
            </a: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s-PY" altLang="es-PY" dirty="0" smtClean="0"/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s-PY" altLang="es-PY" dirty="0" smtClean="0"/>
              <a:t>Universidad Católica “Nuestra Señora de la Asunción”. Estudio evaluativo de las clases apoyadas en herramientas digitales en tiempos de COVID-19- primer semestre/2020. Asunción. Vicerrectorado Académico y de Investigación. Dirección de Excelencia Académica. Julio 2020.</a:t>
            </a: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s-PY" altLang="es-PY" dirty="0" smtClean="0"/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s-PY" altLang="es-PY" dirty="0" smtClean="0"/>
              <a:t>Francesc, Pedro - Director  de IESALC- UNESCO. La nueva universidad tras la pandemia Efectos de COVID-19 y ventanas de oportunidades. Foro Nacional de Educación Superior: Los Nuevos Paradigmas de la Educación Superior Post COVID-19. Proceso de transformación y Adaptación” CONES.24.11.2020)</a:t>
            </a: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s-PY" altLang="es-PY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52425" y="1162050"/>
            <a:ext cx="2947988" cy="46005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PY" b="1" dirty="0">
                <a:solidFill>
                  <a:schemeClr val="tx1"/>
                </a:solidFill>
              </a:rPr>
              <a:t>Ficha Técnica del Estudio</a:t>
            </a:r>
          </a:p>
        </p:txBody>
      </p:sp>
      <p:sp>
        <p:nvSpPr>
          <p:cNvPr id="34819" name="Marcador de contenido 4"/>
          <p:cNvSpPr>
            <a:spLocks noGrp="1"/>
          </p:cNvSpPr>
          <p:nvPr>
            <p:ph idx="4294967295"/>
          </p:nvPr>
        </p:nvSpPr>
        <p:spPr>
          <a:xfrm>
            <a:off x="3676650" y="238920"/>
            <a:ext cx="7315200" cy="1144587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s-ES" altLang="es-PY" sz="1400" b="1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Diseño y propuesta</a:t>
            </a:r>
            <a:endParaRPr lang="es-PY" altLang="es-PY" sz="1400" b="1" dirty="0" smtClean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s-ES" altLang="es-PY" sz="1400" dirty="0" err="1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Mag</a:t>
            </a:r>
            <a:r>
              <a:rPr lang="es-ES" altLang="es-PY" sz="1400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 Nancy Aparicio, Técnica de la Dirección de Evaluación y Calidad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s-ES" altLang="es-PY" sz="1400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Lic. María Gloria Rodas, Técnica de la Dirección Académica</a:t>
            </a:r>
            <a:endParaRPr lang="es-PY" altLang="es-PY" sz="1400" dirty="0" smtClean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s-ES" altLang="es-PY" sz="1400" dirty="0" err="1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Mag</a:t>
            </a:r>
            <a:r>
              <a:rPr lang="es-ES" altLang="es-PY" sz="1400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 Margarita Sanabria, Asesora Decanato Facultad Politécnica</a:t>
            </a:r>
            <a:endParaRPr lang="es-PY" altLang="es-PY" sz="1400" dirty="0" smtClean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3470275" y="1300957"/>
            <a:ext cx="7989887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3136" tIns="50784" bIns="50784" anchor="ctr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rgbClr val="595959"/>
                </a:solidFill>
                <a:latin typeface="Corbel" panose="020B05030202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>
                <a:solidFill>
                  <a:srgbClr val="595959"/>
                </a:solidFill>
                <a:latin typeface="Corbel" panose="020B05030202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600">
                <a:solidFill>
                  <a:srgbClr val="595959"/>
                </a:solidFill>
                <a:latin typeface="Corbel" panose="020B05030202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b="1" dirty="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Revisi</a:t>
            </a:r>
            <a:r>
              <a:rPr lang="es-ES" altLang="es-PY" sz="1400" b="1" dirty="0">
                <a:solidFill>
                  <a:schemeClr val="tx1"/>
                </a:solidFill>
                <a:ea typeface="Arial" panose="020B0604020202020204" pitchFamily="34" charset="0"/>
                <a:cs typeface="Tahoma" panose="020B0604030504040204" pitchFamily="34" charset="0"/>
              </a:rPr>
              <a:t>ó</a:t>
            </a:r>
            <a:r>
              <a:rPr lang="es-ES" altLang="es-PY" sz="1400" b="1" dirty="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n, an</a:t>
            </a:r>
            <a:r>
              <a:rPr lang="es-ES" altLang="es-PY" sz="1400" b="1" dirty="0">
                <a:solidFill>
                  <a:schemeClr val="tx1"/>
                </a:solidFill>
                <a:ea typeface="Arial" panose="020B0604020202020204" pitchFamily="34" charset="0"/>
                <a:cs typeface="Tahoma" panose="020B0604030504040204" pitchFamily="34" charset="0"/>
              </a:rPr>
              <a:t>á</a:t>
            </a:r>
            <a:r>
              <a:rPr lang="es-ES" altLang="es-PY" sz="1400" b="1" dirty="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lisis y aprobaci</a:t>
            </a:r>
            <a:r>
              <a:rPr lang="es-ES" altLang="es-PY" sz="1400" b="1" dirty="0">
                <a:solidFill>
                  <a:schemeClr val="tx1"/>
                </a:solidFill>
                <a:ea typeface="Arial" panose="020B0604020202020204" pitchFamily="34" charset="0"/>
                <a:cs typeface="Tahoma" panose="020B0604030504040204" pitchFamily="34" charset="0"/>
              </a:rPr>
              <a:t>ó</a:t>
            </a:r>
            <a:r>
              <a:rPr lang="es-ES" altLang="es-PY" sz="1400" b="1" dirty="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n t</a:t>
            </a:r>
            <a:r>
              <a:rPr lang="es-ES" altLang="es-PY" sz="1400" b="1" dirty="0">
                <a:solidFill>
                  <a:schemeClr val="tx1"/>
                </a:solidFill>
                <a:ea typeface="Arial" panose="020B0604020202020204" pitchFamily="34" charset="0"/>
                <a:cs typeface="Tahoma" panose="020B0604030504040204" pitchFamily="34" charset="0"/>
              </a:rPr>
              <a:t>é</a:t>
            </a:r>
            <a:r>
              <a:rPr lang="es-ES" altLang="es-PY" sz="1400" b="1" dirty="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cnica</a:t>
            </a:r>
            <a:endParaRPr lang="es-PY" altLang="es-PY" sz="14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Prof. Lic. Limpia Concepci</a:t>
            </a:r>
            <a:r>
              <a:rPr lang="es-ES" altLang="es-PY" sz="1400" dirty="0">
                <a:solidFill>
                  <a:schemeClr val="tx1"/>
                </a:solidFill>
                <a:ea typeface="Arial" panose="020B0604020202020204" pitchFamily="34" charset="0"/>
                <a:cs typeface="Tahoma" panose="020B0604030504040204" pitchFamily="34" charset="0"/>
              </a:rPr>
              <a:t>ó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n Ferreira Ortiz, Vice Decana</a:t>
            </a:r>
            <a:endParaRPr lang="es-PY" altLang="es-PY" sz="14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Prof. </a:t>
            </a:r>
            <a:r>
              <a:rPr lang="es-ES" altLang="es-PY" sz="1400" dirty="0" err="1">
                <a:solidFill>
                  <a:schemeClr val="tx1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Mag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. Francisca Isabel Aguilar de Arce, Directora de Evaluaci</a:t>
            </a:r>
            <a:r>
              <a:rPr lang="es-ES" altLang="es-PY" sz="1400" dirty="0">
                <a:solidFill>
                  <a:schemeClr val="tx1"/>
                </a:solidFill>
                <a:ea typeface="Times New Roman" panose="02020603050405020304" pitchFamily="18" charset="0"/>
              </a:rPr>
              <a:t>ó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n y Calidad (DIEC)</a:t>
            </a:r>
            <a:endParaRPr lang="es-PY" altLang="es-PY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Prof. Ing. Mirta Ben</a:t>
            </a:r>
            <a:r>
              <a:rPr lang="es-ES" altLang="es-PY" sz="1400" dirty="0">
                <a:solidFill>
                  <a:schemeClr val="tx1"/>
                </a:solidFill>
              </a:rPr>
              <a:t>í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tez, Directora Acad</a:t>
            </a:r>
            <a:r>
              <a:rPr lang="es-ES" altLang="es-PY" sz="1400" dirty="0">
                <a:solidFill>
                  <a:schemeClr val="tx1"/>
                </a:solidFill>
              </a:rPr>
              <a:t>é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mica</a:t>
            </a:r>
            <a:endParaRPr lang="es-PY" altLang="es-PY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Prof. </a:t>
            </a:r>
            <a:r>
              <a:rPr lang="es-ES" altLang="es-PY" sz="1400" dirty="0" err="1">
                <a:solidFill>
                  <a:schemeClr val="tx1"/>
                </a:solidFill>
                <a:latin typeface="Tahoma" panose="020B0604030504040204" pitchFamily="34" charset="0"/>
              </a:rPr>
              <a:t>MSc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. Teresa </a:t>
            </a:r>
            <a:r>
              <a:rPr lang="es-ES" altLang="es-PY" sz="1400" dirty="0" err="1">
                <a:solidFill>
                  <a:schemeClr val="tx1"/>
                </a:solidFill>
                <a:latin typeface="Tahoma" panose="020B0604030504040204" pitchFamily="34" charset="0"/>
              </a:rPr>
              <a:t>Dejes</a:t>
            </a:r>
            <a:r>
              <a:rPr lang="es-ES" altLang="es-PY" sz="1400" dirty="0" err="1">
                <a:solidFill>
                  <a:schemeClr val="tx1"/>
                </a:solidFill>
              </a:rPr>
              <a:t>ú</a:t>
            </a:r>
            <a:r>
              <a:rPr lang="es-ES" altLang="es-PY" sz="1400" dirty="0" err="1">
                <a:solidFill>
                  <a:schemeClr val="tx1"/>
                </a:solidFill>
                <a:latin typeface="Tahoma" panose="020B0604030504040204" pitchFamily="34" charset="0"/>
              </a:rPr>
              <a:t>s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 Alderete Barrios, Directora del Departamento de Ciencias B</a:t>
            </a:r>
            <a:r>
              <a:rPr lang="es-ES" altLang="es-PY" sz="1400" dirty="0">
                <a:solidFill>
                  <a:schemeClr val="tx1"/>
                </a:solidFill>
              </a:rPr>
              <a:t>á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sicas</a:t>
            </a:r>
            <a:endParaRPr lang="es-PY" altLang="es-PY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Prof. Lic. Miguel </a:t>
            </a:r>
            <a:r>
              <a:rPr lang="es-ES" altLang="es-PY" sz="1400" dirty="0">
                <a:solidFill>
                  <a:schemeClr val="tx1"/>
                </a:solidFill>
              </a:rPr>
              <a:t>Á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ngel Lugo Bracho, Director del Departamento de Gesti</a:t>
            </a:r>
            <a:r>
              <a:rPr lang="es-ES" altLang="es-PY" sz="1400" dirty="0">
                <a:solidFill>
                  <a:schemeClr val="tx1"/>
                </a:solidFill>
              </a:rPr>
              <a:t>ó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n</a:t>
            </a:r>
            <a:endParaRPr lang="es-PY" altLang="es-PY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Prof. Ing. H</a:t>
            </a:r>
            <a:r>
              <a:rPr lang="es-ES" altLang="es-PY" sz="1400" dirty="0">
                <a:solidFill>
                  <a:schemeClr val="tx1"/>
                </a:solidFill>
              </a:rPr>
              <a:t>é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ctor Manuel Ram</a:t>
            </a:r>
            <a:r>
              <a:rPr lang="es-ES" altLang="es-PY" sz="1400" dirty="0">
                <a:solidFill>
                  <a:schemeClr val="tx1"/>
                </a:solidFill>
              </a:rPr>
              <a:t>í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rez Adorno, Director del Departamento de</a:t>
            </a:r>
            <a:endParaRPr lang="es-PY" altLang="es-PY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Electr</a:t>
            </a:r>
            <a:r>
              <a:rPr lang="es-ES" altLang="es-PY" sz="1400" dirty="0">
                <a:solidFill>
                  <a:schemeClr val="tx1"/>
                </a:solidFill>
              </a:rPr>
              <a:t>ó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nica-Electricidad</a:t>
            </a:r>
            <a:endParaRPr lang="es-PY" altLang="es-PY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Prof. Lic. Norma Beatriz </a:t>
            </a:r>
            <a:r>
              <a:rPr lang="es-ES" altLang="es-PY" sz="1400" dirty="0" err="1">
                <a:solidFill>
                  <a:schemeClr val="tx1"/>
                </a:solidFill>
                <a:latin typeface="Tahoma" panose="020B0604030504040204" pitchFamily="34" charset="0"/>
              </a:rPr>
              <a:t>Mareco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 de Vel</a:t>
            </a:r>
            <a:r>
              <a:rPr lang="es-ES" altLang="es-PY" sz="1400" dirty="0">
                <a:solidFill>
                  <a:schemeClr val="tx1"/>
                </a:solidFill>
              </a:rPr>
              <a:t>á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zquez, Directora del Departamento de Inform</a:t>
            </a:r>
            <a:r>
              <a:rPr lang="es-ES" altLang="es-PY" sz="1400" dirty="0">
                <a:solidFill>
                  <a:schemeClr val="tx1"/>
                </a:solidFill>
              </a:rPr>
              <a:t>á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tica</a:t>
            </a:r>
            <a:endParaRPr lang="es-PY" altLang="es-PY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 err="1">
                <a:solidFill>
                  <a:schemeClr val="tx1"/>
                </a:solidFill>
                <a:latin typeface="Tahoma" panose="020B0604030504040204" pitchFamily="34" charset="0"/>
              </a:rPr>
              <a:t>Mag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. Carla </a:t>
            </a:r>
            <a:r>
              <a:rPr lang="es-ES" altLang="es-PY" sz="1400" dirty="0" err="1">
                <a:solidFill>
                  <a:schemeClr val="tx1"/>
                </a:solidFill>
                <a:latin typeface="Tahoma" panose="020B0604030504040204" pitchFamily="34" charset="0"/>
              </a:rPr>
              <a:t>Decoud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, Directora del Departamento de </a:t>
            </a:r>
            <a:r>
              <a:rPr lang="es-ES" altLang="es-PY" sz="1400" dirty="0" err="1">
                <a:solidFill>
                  <a:schemeClr val="tx1"/>
                </a:solidFill>
                <a:latin typeface="Tahoma" panose="020B0604030504040204" pitchFamily="34" charset="0"/>
              </a:rPr>
              <a:t>Elearning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 Prof. Lic. Juan Fernando Dur</a:t>
            </a:r>
            <a:r>
              <a:rPr lang="es-ES" altLang="es-PY" sz="1400" dirty="0">
                <a:solidFill>
                  <a:schemeClr val="tx1"/>
                </a:solidFill>
              </a:rPr>
              <a:t>é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, Director de la Direcci</a:t>
            </a:r>
            <a:r>
              <a:rPr lang="es-ES" altLang="es-PY" sz="1400" dirty="0">
                <a:solidFill>
                  <a:schemeClr val="tx1"/>
                </a:solidFill>
              </a:rPr>
              <a:t>ó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n de  Tecnolog</a:t>
            </a:r>
            <a:r>
              <a:rPr lang="es-ES" altLang="es-PY" sz="1400" dirty="0">
                <a:solidFill>
                  <a:schemeClr val="tx1"/>
                </a:solidFill>
              </a:rPr>
              <a:t>í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a, Informaci</a:t>
            </a:r>
            <a:r>
              <a:rPr lang="es-ES" altLang="es-PY" sz="1400" dirty="0">
                <a:solidFill>
                  <a:schemeClr val="tx1"/>
                </a:solidFill>
              </a:rPr>
              <a:t>ó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n y Comunicaci</a:t>
            </a:r>
            <a:r>
              <a:rPr lang="es-ES" altLang="es-PY" sz="1400" dirty="0">
                <a:solidFill>
                  <a:schemeClr val="tx1"/>
                </a:solidFill>
              </a:rPr>
              <a:t>ó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n</a:t>
            </a:r>
            <a:endParaRPr lang="es-PY" altLang="es-PY" sz="1400" b="1" dirty="0">
              <a:solidFill>
                <a:schemeClr val="tx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PY" altLang="es-PY" sz="14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Prof. Lic. Mar</a:t>
            </a:r>
            <a:r>
              <a:rPr lang="es-PY" altLang="es-PY" sz="1400" dirty="0">
                <a:solidFill>
                  <a:schemeClr val="tx1"/>
                </a:solidFill>
                <a:cs typeface="Times New Roman" panose="02020603050405020304" pitchFamily="18" charset="0"/>
              </a:rPr>
              <a:t>í</a:t>
            </a:r>
            <a:r>
              <a:rPr lang="es-PY" altLang="es-PY" sz="14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a de los </a:t>
            </a:r>
            <a:r>
              <a:rPr lang="es-PY" altLang="es-PY" sz="1400" dirty="0">
                <a:solidFill>
                  <a:schemeClr val="tx1"/>
                </a:solidFill>
                <a:cs typeface="Times New Roman" panose="02020603050405020304" pitchFamily="18" charset="0"/>
              </a:rPr>
              <a:t>Á</a:t>
            </a:r>
            <a:r>
              <a:rPr lang="es-PY" altLang="es-PY" sz="14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ngeles Gonz</a:t>
            </a:r>
            <a:r>
              <a:rPr lang="es-PY" altLang="es-PY" sz="1400" dirty="0">
                <a:solidFill>
                  <a:schemeClr val="tx1"/>
                </a:solidFill>
                <a:cs typeface="Times New Roman" panose="02020603050405020304" pitchFamily="18" charset="0"/>
              </a:rPr>
              <a:t>á</a:t>
            </a:r>
            <a:r>
              <a:rPr lang="es-PY" altLang="es-PY" sz="14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lez </a:t>
            </a:r>
            <a:r>
              <a:rPr lang="es-PY" altLang="es-PY" sz="1400" dirty="0" err="1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Burguez</a:t>
            </a:r>
            <a:r>
              <a:rPr lang="es-PY" altLang="es-PY" sz="14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, Directora de la Direcci</a:t>
            </a:r>
            <a:r>
              <a:rPr lang="es-PY" altLang="es-PY" sz="1400" dirty="0">
                <a:solidFill>
                  <a:schemeClr val="tx1"/>
                </a:solidFill>
                <a:cs typeface="Times New Roman" panose="02020603050405020304" pitchFamily="18" charset="0"/>
              </a:rPr>
              <a:t>ó</a:t>
            </a:r>
            <a:r>
              <a:rPr lang="es-PY" altLang="es-PY" sz="14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n de Comunicaci</a:t>
            </a:r>
            <a:r>
              <a:rPr lang="es-PY" altLang="es-PY" sz="1400" dirty="0">
                <a:solidFill>
                  <a:schemeClr val="tx1"/>
                </a:solidFill>
                <a:cs typeface="Times New Roman" panose="02020603050405020304" pitchFamily="18" charset="0"/>
              </a:rPr>
              <a:t>ó</a:t>
            </a:r>
            <a:r>
              <a:rPr lang="es-PY" altLang="es-PY" sz="14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n, Ceremonial y Protocolo</a:t>
            </a:r>
            <a:endParaRPr lang="es-PY" altLang="es-PY" sz="1400" b="1" dirty="0">
              <a:solidFill>
                <a:schemeClr val="tx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Prof. Lic. Alejandro Herrero, Director Filial Villarrica</a:t>
            </a:r>
            <a:endParaRPr lang="es-PY" altLang="es-PY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Prof. Lic. </a:t>
            </a:r>
            <a:r>
              <a:rPr lang="es-ES" altLang="es-PY" sz="1400" dirty="0" err="1">
                <a:solidFill>
                  <a:schemeClr val="tx1"/>
                </a:solidFill>
                <a:latin typeface="Tahoma" panose="020B0604030504040204" pitchFamily="34" charset="0"/>
              </a:rPr>
              <a:t>Milciades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 R. Fern</a:t>
            </a:r>
            <a:r>
              <a:rPr lang="es-ES" altLang="es-PY" sz="1400" dirty="0">
                <a:solidFill>
                  <a:schemeClr val="tx1"/>
                </a:solidFill>
              </a:rPr>
              <a:t>á</a:t>
            </a:r>
            <a:r>
              <a:rPr lang="es-ES" altLang="es-PY" sz="1400" dirty="0">
                <a:solidFill>
                  <a:schemeClr val="tx1"/>
                </a:solidFill>
                <a:latin typeface="Tahoma" panose="020B0604030504040204" pitchFamily="34" charset="0"/>
              </a:rPr>
              <a:t>ndez G. Director Filial Coronel Oviedo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n-US" sz="1400" dirty="0">
                <a:solidFill>
                  <a:schemeClr val="tx1"/>
                </a:solidFill>
                <a:latin typeface="Tahoma" panose="020B0604030504040204" pitchFamily="34" charset="0"/>
              </a:rPr>
              <a:t>Directivos de la Asociación de Docentes de la Facultad Politécnica ADOFAP, Representantes Docentes y Estudiantiles ante el Consejo Directivo.</a:t>
            </a:r>
            <a:endParaRPr lang="es-PY" altLang="en-US" sz="14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575050" y="5066507"/>
            <a:ext cx="72850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rgbClr val="595959"/>
                </a:solidFill>
                <a:latin typeface="Corbel" panose="020B05030202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>
                <a:solidFill>
                  <a:srgbClr val="595959"/>
                </a:solidFill>
                <a:latin typeface="Corbel" panose="020B05030202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600">
                <a:solidFill>
                  <a:srgbClr val="595959"/>
                </a:solidFill>
                <a:latin typeface="Corbel" panose="020B05030202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b="1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Formalización y puesta en vigencia</a:t>
            </a:r>
            <a:endParaRPr lang="es-PY" altLang="es-PY" sz="1400" b="1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Ing. Teodoro Salas Coronel, Decano Consejo Directivo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3575050" y="5974556"/>
            <a:ext cx="7345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rgbClr val="595959"/>
                </a:solidFill>
                <a:latin typeface="Corbel" panose="020B05030202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>
                <a:solidFill>
                  <a:srgbClr val="595959"/>
                </a:solidFill>
                <a:latin typeface="Corbel" panose="020B05030202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600">
                <a:solidFill>
                  <a:srgbClr val="595959"/>
                </a:solidFill>
                <a:latin typeface="Corbel" panose="020B05030202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400">
                <a:solidFill>
                  <a:srgbClr val="595959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s-ES" altLang="es-PY" sz="1400" dirty="0">
                <a:solidFill>
                  <a:srgbClr val="221F1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Resolución de aprobación N° 0874/2020 de fecha 13 de noviembre de 2020</a:t>
            </a:r>
            <a:endParaRPr lang="es-ES" altLang="es-PY" sz="1400" dirty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Personalizado 1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0070C0"/>
      </a:accent1>
      <a:accent2>
        <a:srgbClr val="262626"/>
      </a:accent2>
      <a:accent3>
        <a:srgbClr val="D8D8D8"/>
      </a:accent3>
      <a:accent4>
        <a:srgbClr val="A5A5A5"/>
      </a:accent4>
      <a:accent5>
        <a:srgbClr val="7F7F7F"/>
      </a:accent5>
      <a:accent6>
        <a:srgbClr val="BFBFBF"/>
      </a:accent6>
      <a:hlink>
        <a:srgbClr val="A5A5A5"/>
      </a:hlink>
      <a:folHlink>
        <a:srgbClr val="D8D8D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894</TotalTime>
  <Words>1819</Words>
  <Application>Microsoft Office PowerPoint</Application>
  <PresentationFormat>Panorámica</PresentationFormat>
  <Paragraphs>239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Calibrí</vt:lpstr>
      <vt:lpstr>Corbel</vt:lpstr>
      <vt:lpstr>Roboto</vt:lpstr>
      <vt:lpstr>Tahoma</vt:lpstr>
      <vt:lpstr>Times New Roman</vt:lpstr>
      <vt:lpstr>Wingdings 2</vt:lpstr>
      <vt:lpstr>Marco</vt:lpstr>
      <vt:lpstr>Presentación de PowerPoint</vt:lpstr>
      <vt:lpstr>Objetivos de la socialización del estudio   </vt:lpstr>
      <vt:lpstr>La pandemia por COVID – 19 modificó nuestras vidas y nos desafío a mantener la FP-UNA abierta</vt:lpstr>
      <vt:lpstr>  Mantener la FP-UNA Abierta      </vt:lpstr>
      <vt:lpstr>Y entonces …</vt:lpstr>
      <vt:lpstr>Presentación de PowerPoint</vt:lpstr>
      <vt:lpstr>Presentación de PowerPoint</vt:lpstr>
      <vt:lpstr>Presentación de PowerPoint</vt:lpstr>
      <vt:lpstr>Presentación de PowerPoint</vt:lpstr>
      <vt:lpstr>Salimos a enfrentar las desconexiones  Francesc, Pedro - Director  de IESALC- UNESCO. La nueva universidad tras la pandemia Efectos de COVID-19 y ventanas de oportunidades. Foro Nacional de Educación Superior: Los Nuevos Paradigmas de la Educación Superior Post COVID-19. Proceso de transformación y Adaptación” CONES.24.11.2020)  </vt:lpstr>
      <vt:lpstr>Los efectos del COVID 19 en la Educación Superior   Francesc, Pedro - Director  de IESALC- UNESCO. La nueva universidad tras la pandemia Efectos de COVID-19 y ventanas de oportunidades. Foro Nacional de Educación Superior: Los Nuevos Paradigmas de la Educación Superior Post COVID-19. Proceso de transformación y Adaptación” CONES.24.11.2020)    </vt:lpstr>
      <vt:lpstr>Cuatro ventanas de oportunidad en tiempos de COVID 19   Francesc, Pedro - Director  de IESALC- UNESCO. La nueva universidad tras la pandemia Efectos de COVID-19 y ventanas de oportunidades. Foro Nacional de Educación Superior: Los Nuevos Paradigmas de la Educación Superior Post COVID-19. Proceso de transformación y Adaptación” CONES.24.11.2020)  </vt:lpstr>
      <vt:lpstr>ASEGURAR EL DERECHO A LA EDUCACIÓN SUPERIOR: no dejar a ningún estudiante atrás   MEJORAR LA CALIDAD DE LA EXPERIENCIA DE EDUCACIÓN SUPERIOR</vt:lpstr>
      <vt:lpstr>Y acordamos que es necesario evaluar lo que hicimos en este primer periodo académico 2020</vt:lpstr>
      <vt:lpstr>En coherencia con las prácticas evaluativas que la FP- UNA viene realizando, se toma la decisión de evaluar de modo integral la experiencia de clases mediada por herramientas digitales </vt:lpstr>
      <vt:lpstr>PROPÓSITO del estudio evaluativo </vt:lpstr>
      <vt:lpstr>OBJETO de estudio  </vt:lpstr>
      <vt:lpstr>ACTORES que serán consultados </vt:lpstr>
      <vt:lpstr>DIMENSIONES  CRITERIOS:  Oportunidad Pertinencia Adecuación Eficacia Eficiencia Relevancia </vt:lpstr>
      <vt:lpstr>INSTRUMENTOS  a ser utilizados </vt:lpstr>
      <vt:lpstr> ESTRUCTURA de los ítems de los  cuestionarios </vt:lpstr>
      <vt:lpstr>FORMULARIOS para cada estamento   Fecha de aplicación:   Martes 1 al 7 de diciembre/20</vt:lpstr>
      <vt:lpstr>El estudio nos permitirá conocer la apreciación de las autoridades, docentes y estudiantes sobre:</vt:lpstr>
      <vt:lpstr>Comunicación  resultados </vt:lpstr>
      <vt:lpstr>METAEVALUACIÓN</vt:lpstr>
      <vt:lpstr>RESPONSABLES del estudio evaluativo </vt:lpstr>
      <vt:lpstr>Fuentes consultadas </vt:lpstr>
      <vt:lpstr>Fuentes consultadas </vt:lpstr>
      <vt:lpstr>Fuentes consultadas </vt:lpstr>
      <vt:lpstr>Ficha Técnica del Estudio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Margarita Sanabria</dc:creator>
  <cp:lastModifiedBy>María de los Angeles GONZALEZ</cp:lastModifiedBy>
  <cp:revision>132</cp:revision>
  <dcterms:created xsi:type="dcterms:W3CDTF">2020-11-23T23:44:31Z</dcterms:created>
  <dcterms:modified xsi:type="dcterms:W3CDTF">2020-12-03T15:06:30Z</dcterms:modified>
</cp:coreProperties>
</file>