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  <p:sldMasterId id="2147483681" r:id="rId3"/>
    <p:sldMasterId id="2147483695" r:id="rId4"/>
    <p:sldMasterId id="2147483709" r:id="rId5"/>
    <p:sldMasterId id="2147483723" r:id="rId6"/>
  </p:sldMasterIdLst>
  <p:sldIdLst>
    <p:sldId id="256" r:id="rId7"/>
    <p:sldId id="276" r:id="rId8"/>
    <p:sldId id="275" r:id="rId9"/>
    <p:sldId id="257" r:id="rId10"/>
    <p:sldId id="268" r:id="rId11"/>
    <p:sldId id="269" r:id="rId12"/>
    <p:sldId id="270" r:id="rId13"/>
    <p:sldId id="271" r:id="rId14"/>
    <p:sldId id="272" r:id="rId15"/>
    <p:sldId id="274" r:id="rId16"/>
    <p:sldId id="273" r:id="rId17"/>
    <p:sldId id="258" r:id="rId18"/>
    <p:sldId id="260" r:id="rId19"/>
    <p:sldId id="261" r:id="rId20"/>
    <p:sldId id="264" r:id="rId21"/>
    <p:sldId id="288" r:id="rId22"/>
    <p:sldId id="287" r:id="rId23"/>
    <p:sldId id="289" r:id="rId24"/>
    <p:sldId id="290" r:id="rId25"/>
    <p:sldId id="291" r:id="rId26"/>
    <p:sldId id="284" r:id="rId27"/>
    <p:sldId id="285" r:id="rId28"/>
    <p:sldId id="286" r:id="rId29"/>
    <p:sldId id="277" r:id="rId30"/>
    <p:sldId id="278" r:id="rId31"/>
    <p:sldId id="280" r:id="rId32"/>
    <p:sldId id="281" r:id="rId33"/>
    <p:sldId id="282" r:id="rId34"/>
    <p:sldId id="283" r:id="rId35"/>
    <p:sldId id="259" r:id="rId36"/>
    <p:sldId id="263" r:id="rId37"/>
    <p:sldId id="267" r:id="rId38"/>
    <p:sldId id="266" r:id="rId39"/>
    <p:sldId id="265" r:id="rId40"/>
    <p:sldId id="292" r:id="rId41"/>
    <p:sldId id="293" r:id="rId42"/>
    <p:sldId id="294" r:id="rId43"/>
    <p:sldId id="295" r:id="rId44"/>
    <p:sldId id="296" r:id="rId45"/>
    <p:sldId id="297" r:id="rId46"/>
    <p:sldId id="298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906" y="77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E341-FD1D-4FD1-BC2A-AD2408099270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7A938-FBA1-4276-B428-099E29DF4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7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E341-FD1D-4FD1-BC2A-AD2408099270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7A938-FBA1-4276-B428-099E29DF4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80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E341-FD1D-4FD1-BC2A-AD2408099270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7A938-FBA1-4276-B428-099E29DF4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332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E341-FD1D-4FD1-BC2A-AD2408099270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7A938-FBA1-4276-B428-099E29DF4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33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E341-FD1D-4FD1-BC2A-AD2408099270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7A938-FBA1-4276-B428-099E29DF4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985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E341-FD1D-4FD1-BC2A-AD2408099270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7A938-FBA1-4276-B428-099E29DF4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867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E341-FD1D-4FD1-BC2A-AD2408099270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7A938-FBA1-4276-B428-099E29DF4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877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E341-FD1D-4FD1-BC2A-AD2408099270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7A938-FBA1-4276-B428-099E29DF4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40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E341-FD1D-4FD1-BC2A-AD2408099270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7A938-FBA1-4276-B428-099E29DF4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19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E341-FD1D-4FD1-BC2A-AD2408099270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7A938-FBA1-4276-B428-099E29DF4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16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E341-FD1D-4FD1-BC2A-AD2408099270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7A938-FBA1-4276-B428-099E29DF4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52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08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5927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2713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3426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86865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4597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7823200" cy="6858000"/>
            <a:chOff x="0" y="0"/>
            <a:chExt cx="3696" cy="4320"/>
          </a:xfrm>
        </p:grpSpPr>
        <p:sp>
          <p:nvSpPr>
            <p:cNvPr id="51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s-ES_tradnl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5124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s-ES_tradnl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125" name="Group 5"/>
          <p:cNvGrpSpPr>
            <a:grpSpLocks/>
          </p:cNvGrpSpPr>
          <p:nvPr/>
        </p:nvGrpSpPr>
        <p:grpSpPr bwMode="auto">
          <a:xfrm>
            <a:off x="4842933" y="4889500"/>
            <a:ext cx="6502400" cy="319088"/>
            <a:chOff x="2288" y="3080"/>
            <a:chExt cx="3072" cy="201"/>
          </a:xfrm>
        </p:grpSpPr>
        <p:sp>
          <p:nvSpPr>
            <p:cNvPr id="5126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127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231467" y="2927350"/>
            <a:ext cx="5350933" cy="1822450"/>
          </a:xfrm>
        </p:spPr>
        <p:txBody>
          <a:bodyPr anchor="b"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s-ES" altLang="en-US" noProof="0" smtClean="0"/>
              <a:t>Haga clic para modificar el estilo de subtítulo del patrón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FFFFFF"/>
              </a:solidFill>
            </a:endParaRP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01601" y="6248400"/>
            <a:ext cx="783167" cy="488950"/>
          </a:xfrm>
        </p:spPr>
        <p:txBody>
          <a:bodyPr anchorCtr="0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501606A-20EF-47F5-8AC4-43D598E9433A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  <p:sp>
        <p:nvSpPr>
          <p:cNvPr id="5132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990600"/>
            <a:ext cx="109728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s-ES" altLang="en-US" noProof="0" smtClean="0"/>
              <a:t>Haga clic para cambiar el estilo de título	</a:t>
            </a:r>
          </a:p>
        </p:txBody>
      </p:sp>
    </p:spTree>
    <p:extLst>
      <p:ext uri="{BB962C8B-B14F-4D97-AF65-F5344CB8AC3E}">
        <p14:creationId xmlns:p14="http://schemas.microsoft.com/office/powerpoint/2010/main" val="4129099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5C631C-7DD2-47E7-AE77-21DA68815E98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4101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C13576-6A8D-4BE2-A8E5-C407C6FA8861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4313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117601" y="2362201"/>
            <a:ext cx="5027084" cy="372427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47884" y="2362201"/>
            <a:ext cx="5027083" cy="372427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B1D860-449E-4757-93FC-3AE7102A394E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0246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284D76-E2BC-4E67-8F29-22D75E10AC3C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7984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70B263-4794-42C4-8990-D92B3D7E2728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86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A42CA3-7B3C-4A80-8898-D09AC82A4CA1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8311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786A8A-4A4D-4790-8235-1E8DF42F8D7B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0217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41B0B9-225C-4902-9149-E54C275DC87D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2765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2BBBFA-D501-4E20-A4F4-AB9ACC5F7E15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2915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940800" y="762001"/>
            <a:ext cx="2641600" cy="53244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016000" y="762001"/>
            <a:ext cx="7721600" cy="532447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16A4A0-4EEE-4098-AA02-2B79BB6054E7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5319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6000" y="762000"/>
            <a:ext cx="10566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1117601" y="2362201"/>
            <a:ext cx="5027084" cy="372427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47884" y="2362201"/>
            <a:ext cx="5027083" cy="372427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3251201" y="6248401"/>
            <a:ext cx="2840567" cy="474663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7721600" y="6248401"/>
            <a:ext cx="3862917" cy="474663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12184" y="6242050"/>
            <a:ext cx="783167" cy="4889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43EEF0-BF6A-4758-9424-E40C00505483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5841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/>
          </p:nvPr>
        </p:nvSpPr>
        <p:spPr>
          <a:xfrm>
            <a:off x="1016000" y="762001"/>
            <a:ext cx="10566400" cy="532447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3251201" y="6248401"/>
            <a:ext cx="2840567" cy="474663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7721600" y="6248401"/>
            <a:ext cx="3862917" cy="474663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112184" y="6242050"/>
            <a:ext cx="783167" cy="4889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59B873-353D-48F0-B476-3930190BEA2E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745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7823200" cy="6858000"/>
            <a:chOff x="0" y="0"/>
            <a:chExt cx="3696" cy="4320"/>
          </a:xfrm>
        </p:grpSpPr>
        <p:sp>
          <p:nvSpPr>
            <p:cNvPr id="51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s-ES_tradnl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5124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s-ES_tradnl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125" name="Group 5"/>
          <p:cNvGrpSpPr>
            <a:grpSpLocks/>
          </p:cNvGrpSpPr>
          <p:nvPr/>
        </p:nvGrpSpPr>
        <p:grpSpPr bwMode="auto">
          <a:xfrm>
            <a:off x="4842933" y="4889500"/>
            <a:ext cx="6502400" cy="319088"/>
            <a:chOff x="2288" y="3080"/>
            <a:chExt cx="3072" cy="201"/>
          </a:xfrm>
        </p:grpSpPr>
        <p:sp>
          <p:nvSpPr>
            <p:cNvPr id="5126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127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231467" y="2927350"/>
            <a:ext cx="5350933" cy="1822450"/>
          </a:xfrm>
        </p:spPr>
        <p:txBody>
          <a:bodyPr anchor="b"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s-ES" altLang="en-US" noProof="0" smtClean="0"/>
              <a:t>Haga clic para modificar el estilo de subtítulo del patrón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FFFFFF"/>
              </a:solidFill>
            </a:endParaRP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01601" y="6248400"/>
            <a:ext cx="783167" cy="488950"/>
          </a:xfrm>
        </p:spPr>
        <p:txBody>
          <a:bodyPr anchorCtr="0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501606A-20EF-47F5-8AC4-43D598E9433A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  <p:sp>
        <p:nvSpPr>
          <p:cNvPr id="5132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990600"/>
            <a:ext cx="109728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s-ES" altLang="en-US" noProof="0" smtClean="0"/>
              <a:t>Haga clic para cambiar el estilo de título	</a:t>
            </a:r>
          </a:p>
        </p:txBody>
      </p:sp>
    </p:spTree>
    <p:extLst>
      <p:ext uri="{BB962C8B-B14F-4D97-AF65-F5344CB8AC3E}">
        <p14:creationId xmlns:p14="http://schemas.microsoft.com/office/powerpoint/2010/main" val="21062117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5C631C-7DD2-47E7-AE77-21DA68815E98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7481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C13576-6A8D-4BE2-A8E5-C407C6FA8861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8491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117601" y="2362201"/>
            <a:ext cx="5027084" cy="372427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47884" y="2362201"/>
            <a:ext cx="5027083" cy="372427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B1D860-449E-4757-93FC-3AE7102A394E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9103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284D76-E2BC-4E67-8F29-22D75E10AC3C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1268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70B263-4794-42C4-8990-D92B3D7E2728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9898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A42CA3-7B3C-4A80-8898-D09AC82A4CA1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3927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786A8A-4A4D-4790-8235-1E8DF42F8D7B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8986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41B0B9-225C-4902-9149-E54C275DC87D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0802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2BBBFA-D501-4E20-A4F4-AB9ACC5F7E15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1928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940800" y="762001"/>
            <a:ext cx="2641600" cy="53244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016000" y="762001"/>
            <a:ext cx="7721600" cy="532447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16A4A0-4EEE-4098-AA02-2B79BB6054E7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7921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6000" y="762000"/>
            <a:ext cx="10566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1117601" y="2362201"/>
            <a:ext cx="5027084" cy="372427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47884" y="2362201"/>
            <a:ext cx="5027083" cy="372427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3251201" y="6248401"/>
            <a:ext cx="2840567" cy="474663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7721600" y="6248401"/>
            <a:ext cx="3862917" cy="474663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12184" y="6242050"/>
            <a:ext cx="783167" cy="4889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43EEF0-BF6A-4758-9424-E40C00505483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0121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/>
          </p:nvPr>
        </p:nvSpPr>
        <p:spPr>
          <a:xfrm>
            <a:off x="1016000" y="762001"/>
            <a:ext cx="10566400" cy="532447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3251201" y="6248401"/>
            <a:ext cx="2840567" cy="474663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7721600" y="6248401"/>
            <a:ext cx="3862917" cy="474663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112184" y="6242050"/>
            <a:ext cx="783167" cy="4889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59B873-353D-48F0-B476-3930190BEA2E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0884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2438401"/>
            <a:ext cx="12012084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320800" y="18288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altLang="en-US" noProof="0" smtClean="0"/>
              <a:t>Haga clic para modificar el estilo de título del patrón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s-ES" altLang="en-US" noProof="0" smtClean="0"/>
              <a:t>Haga clic para modificar el estilo de subtítulo del patrón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320800" y="6248400"/>
            <a:ext cx="2540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0" y="6248400"/>
            <a:ext cx="38608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144000" y="6248400"/>
            <a:ext cx="2540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3807EC-8F94-4ABD-BEC9-D5A552877D8A}" type="slidenum">
              <a:rPr lang="es-ES" altLang="en-US" smtClean="0">
                <a:solidFill>
                  <a:srgbClr val="1C1C1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5420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CA98F7-466D-4DC7-B915-7246779BB9FD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123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BD5ED5-2F83-48DC-9E3B-53B7C31907C6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543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016000" y="1600200"/>
            <a:ext cx="5359400" cy="453231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78600" y="1600200"/>
            <a:ext cx="5361517" cy="453231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E7904A-8F8F-4CC5-8C04-F4EDC64C4F37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0836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E018BB-C70E-48F5-8747-C1EB4200B07F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55598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21E8B9-A9EE-4E24-9418-FE5C9795E318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4954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09C42C-8505-4B6D-8B18-176325C05CEE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0521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141CC5-0E43-4FE4-A15C-23F885752464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6279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D676ED-800A-49A0-9C17-3954EF492C05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1588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EB8330-432B-40CF-8D0F-C3BC964C341B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5719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209618" y="228601"/>
            <a:ext cx="2730500" cy="590391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016001" y="228601"/>
            <a:ext cx="7990417" cy="5903913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E3C652-9431-4B9B-AE2B-7D18EDD3C0AE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1509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98552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1016000" y="1600200"/>
            <a:ext cx="10924117" cy="453231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F911DC-4C43-40BC-BC39-909774891D0D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1414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/>
          </p:nvPr>
        </p:nvSpPr>
        <p:spPr>
          <a:xfrm>
            <a:off x="1016000" y="228601"/>
            <a:ext cx="10924117" cy="590391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656CB1-871E-445C-AD34-FFBCCB4DA4CB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6981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2438401"/>
            <a:ext cx="12012084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320800" y="18288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altLang="en-US" noProof="0" smtClean="0"/>
              <a:t>Haga clic para modificar el estilo de título del patrón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s-ES" altLang="en-US" noProof="0" smtClean="0"/>
              <a:t>Haga clic para modificar el estilo de subtítulo del patrón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320800" y="6248400"/>
            <a:ext cx="2540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0" y="6248400"/>
            <a:ext cx="38608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144000" y="6248400"/>
            <a:ext cx="2540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3807EC-8F94-4ABD-BEC9-D5A552877D8A}" type="slidenum">
              <a:rPr lang="es-ES" altLang="en-US" smtClean="0">
                <a:solidFill>
                  <a:srgbClr val="1C1C1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7491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CA98F7-466D-4DC7-B915-7246779BB9FD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3728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BD5ED5-2F83-48DC-9E3B-53B7C31907C6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0287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016000" y="1600200"/>
            <a:ext cx="5359400" cy="453231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78600" y="1600200"/>
            <a:ext cx="5361517" cy="453231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E7904A-8F8F-4CC5-8C04-F4EDC64C4F37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3654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E018BB-C70E-48F5-8747-C1EB4200B07F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0779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21E8B9-A9EE-4E24-9418-FE5C9795E318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43640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09C42C-8505-4B6D-8B18-176325C05CEE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07676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141CC5-0E43-4FE4-A15C-23F885752464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9607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D676ED-800A-49A0-9C17-3954EF492C05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0565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EB8330-432B-40CF-8D0F-C3BC964C341B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63541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209618" y="228601"/>
            <a:ext cx="2730500" cy="590391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016001" y="228601"/>
            <a:ext cx="7990417" cy="5903913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E3C652-9431-4B9B-AE2B-7D18EDD3C0AE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86703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98552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1016000" y="1600200"/>
            <a:ext cx="10924117" cy="453231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F911DC-4C43-40BC-BC39-909774891D0D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3171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/>
          </p:nvPr>
        </p:nvSpPr>
        <p:spPr>
          <a:xfrm>
            <a:off x="1016000" y="228601"/>
            <a:ext cx="10924117" cy="590391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656CB1-871E-445C-AD34-FFBCCB4DA4CB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7165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2438401"/>
            <a:ext cx="12012084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320800" y="18288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altLang="en-US" noProof="0" smtClean="0"/>
              <a:t>Haga clic para modificar el estilo de título del patrón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s-ES" altLang="en-US" noProof="0" smtClean="0"/>
              <a:t>Haga clic para modificar el estilo de subtítulo del patrón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320800" y="6248400"/>
            <a:ext cx="2540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0" y="6248400"/>
            <a:ext cx="38608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144000" y="6248400"/>
            <a:ext cx="2540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3807EC-8F94-4ABD-BEC9-D5A552877D8A}" type="slidenum">
              <a:rPr lang="es-ES" altLang="en-US" smtClean="0">
                <a:solidFill>
                  <a:srgbClr val="1C1C1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65009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CA98F7-466D-4DC7-B915-7246779BB9FD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6435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BD5ED5-2F83-48DC-9E3B-53B7C31907C6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57695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016000" y="1600200"/>
            <a:ext cx="5359400" cy="453231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78600" y="1600200"/>
            <a:ext cx="5361517" cy="453231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E7904A-8F8F-4CC5-8C04-F4EDC64C4F37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795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E018BB-C70E-48F5-8747-C1EB4200B07F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10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21E8B9-A9EE-4E24-9418-FE5C9795E318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9496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09C42C-8505-4B6D-8B18-176325C05CEE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91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141CC5-0E43-4FE4-A15C-23F885752464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99489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D676ED-800A-49A0-9C17-3954EF492C05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88476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EB8330-432B-40CF-8D0F-C3BC964C341B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25212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209618" y="228601"/>
            <a:ext cx="2730500" cy="590391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016001" y="228601"/>
            <a:ext cx="7990417" cy="5903913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E3C652-9431-4B9B-AE2B-7D18EDD3C0AE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9046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98552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1016000" y="1600200"/>
            <a:ext cx="10924117" cy="453231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F911DC-4C43-40BC-BC39-909774891D0D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66137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/>
          </p:nvPr>
        </p:nvSpPr>
        <p:spPr>
          <a:xfrm>
            <a:off x="1016000" y="228601"/>
            <a:ext cx="10924117" cy="590391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656CB1-871E-445C-AD34-FFBCCB4DA4CB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744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3E341-FD1D-4FD1-BC2A-AD2408099270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7A938-FBA1-4276-B428-099E29DF45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6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  <p:sldLayoutId id="2147483665" r:id="rId16"/>
    <p:sldLayoutId id="214748366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5"/>
          <p:cNvSpPr>
            <a:spLocks/>
          </p:cNvSpPr>
          <p:nvPr/>
        </p:nvSpPr>
        <p:spPr bwMode="auto">
          <a:xfrm>
            <a:off x="0" y="1"/>
            <a:ext cx="6680200" cy="836613"/>
          </a:xfrm>
          <a:custGeom>
            <a:avLst/>
            <a:gdLst>
              <a:gd name="T0" fmla="*/ 1728 w 1728"/>
              <a:gd name="T1" fmla="*/ 0 h 735"/>
              <a:gd name="T2" fmla="*/ 1728 w 1728"/>
              <a:gd name="T3" fmla="*/ 480 h 735"/>
              <a:gd name="T4" fmla="*/ 380 w 1728"/>
              <a:gd name="T5" fmla="*/ 482 h 735"/>
              <a:gd name="T6" fmla="*/ 354 w 1728"/>
              <a:gd name="T7" fmla="*/ 480 h 735"/>
              <a:gd name="T8" fmla="*/ 308 w 1728"/>
              <a:gd name="T9" fmla="*/ 489 h 735"/>
              <a:gd name="T10" fmla="*/ 246 w 1728"/>
              <a:gd name="T11" fmla="*/ 531 h 735"/>
              <a:gd name="T12" fmla="*/ 206 w 1728"/>
              <a:gd name="T13" fmla="*/ 597 h 735"/>
              <a:gd name="T14" fmla="*/ 192 w 1728"/>
              <a:gd name="T15" fmla="*/ 666 h 735"/>
              <a:gd name="T16" fmla="*/ 192 w 1728"/>
              <a:gd name="T17" fmla="*/ 735 h 735"/>
              <a:gd name="T18" fmla="*/ 0 w 1728"/>
              <a:gd name="T19" fmla="*/ 735 h 735"/>
              <a:gd name="T20" fmla="*/ 0 w 1728"/>
              <a:gd name="T21" fmla="*/ 480 h 735"/>
              <a:gd name="T22" fmla="*/ 0 w 1728"/>
              <a:gd name="T23" fmla="*/ 0 h 735"/>
              <a:gd name="T24" fmla="*/ 1728 w 1728"/>
              <a:gd name="T25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28" h="735">
                <a:moveTo>
                  <a:pt x="1728" y="0"/>
                </a:moveTo>
                <a:lnTo>
                  <a:pt x="1728" y="480"/>
                </a:lnTo>
                <a:lnTo>
                  <a:pt x="380" y="482"/>
                </a:lnTo>
                <a:lnTo>
                  <a:pt x="354" y="480"/>
                </a:lnTo>
                <a:lnTo>
                  <a:pt x="308" y="489"/>
                </a:lnTo>
                <a:cubicBezTo>
                  <a:pt x="290" y="498"/>
                  <a:pt x="263" y="513"/>
                  <a:pt x="246" y="531"/>
                </a:cubicBezTo>
                <a:cubicBezTo>
                  <a:pt x="229" y="549"/>
                  <a:pt x="215" y="574"/>
                  <a:pt x="206" y="597"/>
                </a:cubicBezTo>
                <a:cubicBezTo>
                  <a:pt x="197" y="620"/>
                  <a:pt x="194" y="643"/>
                  <a:pt x="192" y="666"/>
                </a:cubicBezTo>
                <a:lnTo>
                  <a:pt x="192" y="735"/>
                </a:lnTo>
                <a:lnTo>
                  <a:pt x="0" y="735"/>
                </a:lnTo>
                <a:lnTo>
                  <a:pt x="0" y="480"/>
                </a:lnTo>
                <a:lnTo>
                  <a:pt x="0" y="0"/>
                </a:lnTo>
                <a:lnTo>
                  <a:pt x="1728" y="0"/>
                </a:lnTo>
                <a:close/>
              </a:path>
            </a:pathLst>
          </a:custGeom>
          <a:gradFill rotWithShape="1">
            <a:gsLst>
              <a:gs pos="0">
                <a:srgbClr val="99CC99"/>
              </a:gs>
              <a:gs pos="100000">
                <a:srgbClr val="99CC99">
                  <a:gamma/>
                  <a:tint val="0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05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762000"/>
            <a:ext cx="105664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1" y="2362201"/>
            <a:ext cx="10257367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51201" y="6248401"/>
            <a:ext cx="2840567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721600" y="6248401"/>
            <a:ext cx="3862917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2184" y="6242050"/>
            <a:ext cx="78316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E70367-D504-4E91-AFDD-BDDC18C719D0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  <p:sp>
        <p:nvSpPr>
          <p:cNvPr id="4111" name="Freeform 15"/>
          <p:cNvSpPr>
            <a:spLocks/>
          </p:cNvSpPr>
          <p:nvPr userDrawn="1"/>
        </p:nvSpPr>
        <p:spPr bwMode="auto">
          <a:xfrm rot="16200000">
            <a:off x="-2479146" y="3244322"/>
            <a:ext cx="6092825" cy="1134533"/>
          </a:xfrm>
          <a:custGeom>
            <a:avLst/>
            <a:gdLst>
              <a:gd name="T0" fmla="*/ 1728 w 1728"/>
              <a:gd name="T1" fmla="*/ 0 h 735"/>
              <a:gd name="T2" fmla="*/ 1728 w 1728"/>
              <a:gd name="T3" fmla="*/ 480 h 735"/>
              <a:gd name="T4" fmla="*/ 380 w 1728"/>
              <a:gd name="T5" fmla="*/ 482 h 735"/>
              <a:gd name="T6" fmla="*/ 354 w 1728"/>
              <a:gd name="T7" fmla="*/ 480 h 735"/>
              <a:gd name="T8" fmla="*/ 308 w 1728"/>
              <a:gd name="T9" fmla="*/ 489 h 735"/>
              <a:gd name="T10" fmla="*/ 246 w 1728"/>
              <a:gd name="T11" fmla="*/ 531 h 735"/>
              <a:gd name="T12" fmla="*/ 206 w 1728"/>
              <a:gd name="T13" fmla="*/ 597 h 735"/>
              <a:gd name="T14" fmla="*/ 192 w 1728"/>
              <a:gd name="T15" fmla="*/ 666 h 735"/>
              <a:gd name="T16" fmla="*/ 192 w 1728"/>
              <a:gd name="T17" fmla="*/ 735 h 735"/>
              <a:gd name="T18" fmla="*/ 0 w 1728"/>
              <a:gd name="T19" fmla="*/ 735 h 735"/>
              <a:gd name="T20" fmla="*/ 0 w 1728"/>
              <a:gd name="T21" fmla="*/ 480 h 735"/>
              <a:gd name="T22" fmla="*/ 0 w 1728"/>
              <a:gd name="T23" fmla="*/ 0 h 735"/>
              <a:gd name="T24" fmla="*/ 1728 w 1728"/>
              <a:gd name="T25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28" h="735">
                <a:moveTo>
                  <a:pt x="1728" y="0"/>
                </a:moveTo>
                <a:lnTo>
                  <a:pt x="1728" y="480"/>
                </a:lnTo>
                <a:lnTo>
                  <a:pt x="380" y="482"/>
                </a:lnTo>
                <a:lnTo>
                  <a:pt x="354" y="480"/>
                </a:lnTo>
                <a:lnTo>
                  <a:pt x="308" y="489"/>
                </a:lnTo>
                <a:cubicBezTo>
                  <a:pt x="290" y="498"/>
                  <a:pt x="263" y="513"/>
                  <a:pt x="246" y="531"/>
                </a:cubicBezTo>
                <a:cubicBezTo>
                  <a:pt x="229" y="549"/>
                  <a:pt x="215" y="574"/>
                  <a:pt x="206" y="597"/>
                </a:cubicBezTo>
                <a:cubicBezTo>
                  <a:pt x="197" y="620"/>
                  <a:pt x="194" y="643"/>
                  <a:pt x="192" y="666"/>
                </a:cubicBezTo>
                <a:lnTo>
                  <a:pt x="192" y="735"/>
                </a:lnTo>
                <a:lnTo>
                  <a:pt x="0" y="735"/>
                </a:lnTo>
                <a:lnTo>
                  <a:pt x="0" y="480"/>
                </a:lnTo>
                <a:lnTo>
                  <a:pt x="0" y="0"/>
                </a:lnTo>
                <a:lnTo>
                  <a:pt x="1728" y="0"/>
                </a:lnTo>
                <a:close/>
              </a:path>
            </a:pathLst>
          </a:custGeom>
          <a:gradFill rotWithShape="1">
            <a:gsLst>
              <a:gs pos="0">
                <a:srgbClr val="99CC99">
                  <a:gamma/>
                  <a:tint val="0"/>
                  <a:invGamma/>
                </a:srgbClr>
              </a:gs>
              <a:gs pos="100000">
                <a:srgbClr val="99CC99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2394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l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Freeform 5"/>
          <p:cNvSpPr>
            <a:spLocks/>
          </p:cNvSpPr>
          <p:nvPr/>
        </p:nvSpPr>
        <p:spPr bwMode="auto">
          <a:xfrm>
            <a:off x="0" y="1"/>
            <a:ext cx="6680200" cy="836613"/>
          </a:xfrm>
          <a:custGeom>
            <a:avLst/>
            <a:gdLst>
              <a:gd name="T0" fmla="*/ 1728 w 1728"/>
              <a:gd name="T1" fmla="*/ 0 h 735"/>
              <a:gd name="T2" fmla="*/ 1728 w 1728"/>
              <a:gd name="T3" fmla="*/ 480 h 735"/>
              <a:gd name="T4" fmla="*/ 380 w 1728"/>
              <a:gd name="T5" fmla="*/ 482 h 735"/>
              <a:gd name="T6" fmla="*/ 354 w 1728"/>
              <a:gd name="T7" fmla="*/ 480 h 735"/>
              <a:gd name="T8" fmla="*/ 308 w 1728"/>
              <a:gd name="T9" fmla="*/ 489 h 735"/>
              <a:gd name="T10" fmla="*/ 246 w 1728"/>
              <a:gd name="T11" fmla="*/ 531 h 735"/>
              <a:gd name="T12" fmla="*/ 206 w 1728"/>
              <a:gd name="T13" fmla="*/ 597 h 735"/>
              <a:gd name="T14" fmla="*/ 192 w 1728"/>
              <a:gd name="T15" fmla="*/ 666 h 735"/>
              <a:gd name="T16" fmla="*/ 192 w 1728"/>
              <a:gd name="T17" fmla="*/ 735 h 735"/>
              <a:gd name="T18" fmla="*/ 0 w 1728"/>
              <a:gd name="T19" fmla="*/ 735 h 735"/>
              <a:gd name="T20" fmla="*/ 0 w 1728"/>
              <a:gd name="T21" fmla="*/ 480 h 735"/>
              <a:gd name="T22" fmla="*/ 0 w 1728"/>
              <a:gd name="T23" fmla="*/ 0 h 735"/>
              <a:gd name="T24" fmla="*/ 1728 w 1728"/>
              <a:gd name="T25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28" h="735">
                <a:moveTo>
                  <a:pt x="1728" y="0"/>
                </a:moveTo>
                <a:lnTo>
                  <a:pt x="1728" y="480"/>
                </a:lnTo>
                <a:lnTo>
                  <a:pt x="380" y="482"/>
                </a:lnTo>
                <a:lnTo>
                  <a:pt x="354" y="480"/>
                </a:lnTo>
                <a:lnTo>
                  <a:pt x="308" y="489"/>
                </a:lnTo>
                <a:cubicBezTo>
                  <a:pt x="290" y="498"/>
                  <a:pt x="263" y="513"/>
                  <a:pt x="246" y="531"/>
                </a:cubicBezTo>
                <a:cubicBezTo>
                  <a:pt x="229" y="549"/>
                  <a:pt x="215" y="574"/>
                  <a:pt x="206" y="597"/>
                </a:cubicBezTo>
                <a:cubicBezTo>
                  <a:pt x="197" y="620"/>
                  <a:pt x="194" y="643"/>
                  <a:pt x="192" y="666"/>
                </a:cubicBezTo>
                <a:lnTo>
                  <a:pt x="192" y="735"/>
                </a:lnTo>
                <a:lnTo>
                  <a:pt x="0" y="735"/>
                </a:lnTo>
                <a:lnTo>
                  <a:pt x="0" y="480"/>
                </a:lnTo>
                <a:lnTo>
                  <a:pt x="0" y="0"/>
                </a:lnTo>
                <a:lnTo>
                  <a:pt x="1728" y="0"/>
                </a:lnTo>
                <a:close/>
              </a:path>
            </a:pathLst>
          </a:custGeom>
          <a:gradFill rotWithShape="1">
            <a:gsLst>
              <a:gs pos="0">
                <a:srgbClr val="99CC99"/>
              </a:gs>
              <a:gs pos="100000">
                <a:srgbClr val="99CC99">
                  <a:gamma/>
                  <a:tint val="0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05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762000"/>
            <a:ext cx="105664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1" y="2362201"/>
            <a:ext cx="10257367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51201" y="6248401"/>
            <a:ext cx="2840567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721600" y="6248401"/>
            <a:ext cx="3862917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 smtClean="0">
              <a:solidFill>
                <a:srgbClr val="003366"/>
              </a:solidFill>
            </a:endParaRPr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2184" y="6242050"/>
            <a:ext cx="78316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E70367-D504-4E91-AFDD-BDDC18C719D0}" type="slidenum">
              <a:rPr lang="es-E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n-US" smtClean="0">
              <a:solidFill>
                <a:srgbClr val="FFFFFF"/>
              </a:solidFill>
            </a:endParaRPr>
          </a:p>
        </p:txBody>
      </p:sp>
      <p:sp>
        <p:nvSpPr>
          <p:cNvPr id="4111" name="Freeform 15"/>
          <p:cNvSpPr>
            <a:spLocks/>
          </p:cNvSpPr>
          <p:nvPr userDrawn="1"/>
        </p:nvSpPr>
        <p:spPr bwMode="auto">
          <a:xfrm rot="16200000">
            <a:off x="-2479146" y="3244322"/>
            <a:ext cx="6092825" cy="1134533"/>
          </a:xfrm>
          <a:custGeom>
            <a:avLst/>
            <a:gdLst>
              <a:gd name="T0" fmla="*/ 1728 w 1728"/>
              <a:gd name="T1" fmla="*/ 0 h 735"/>
              <a:gd name="T2" fmla="*/ 1728 w 1728"/>
              <a:gd name="T3" fmla="*/ 480 h 735"/>
              <a:gd name="T4" fmla="*/ 380 w 1728"/>
              <a:gd name="T5" fmla="*/ 482 h 735"/>
              <a:gd name="T6" fmla="*/ 354 w 1728"/>
              <a:gd name="T7" fmla="*/ 480 h 735"/>
              <a:gd name="T8" fmla="*/ 308 w 1728"/>
              <a:gd name="T9" fmla="*/ 489 h 735"/>
              <a:gd name="T10" fmla="*/ 246 w 1728"/>
              <a:gd name="T11" fmla="*/ 531 h 735"/>
              <a:gd name="T12" fmla="*/ 206 w 1728"/>
              <a:gd name="T13" fmla="*/ 597 h 735"/>
              <a:gd name="T14" fmla="*/ 192 w 1728"/>
              <a:gd name="T15" fmla="*/ 666 h 735"/>
              <a:gd name="T16" fmla="*/ 192 w 1728"/>
              <a:gd name="T17" fmla="*/ 735 h 735"/>
              <a:gd name="T18" fmla="*/ 0 w 1728"/>
              <a:gd name="T19" fmla="*/ 735 h 735"/>
              <a:gd name="T20" fmla="*/ 0 w 1728"/>
              <a:gd name="T21" fmla="*/ 480 h 735"/>
              <a:gd name="T22" fmla="*/ 0 w 1728"/>
              <a:gd name="T23" fmla="*/ 0 h 735"/>
              <a:gd name="T24" fmla="*/ 1728 w 1728"/>
              <a:gd name="T25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28" h="735">
                <a:moveTo>
                  <a:pt x="1728" y="0"/>
                </a:moveTo>
                <a:lnTo>
                  <a:pt x="1728" y="480"/>
                </a:lnTo>
                <a:lnTo>
                  <a:pt x="380" y="482"/>
                </a:lnTo>
                <a:lnTo>
                  <a:pt x="354" y="480"/>
                </a:lnTo>
                <a:lnTo>
                  <a:pt x="308" y="489"/>
                </a:lnTo>
                <a:cubicBezTo>
                  <a:pt x="290" y="498"/>
                  <a:pt x="263" y="513"/>
                  <a:pt x="246" y="531"/>
                </a:cubicBezTo>
                <a:cubicBezTo>
                  <a:pt x="229" y="549"/>
                  <a:pt x="215" y="574"/>
                  <a:pt x="206" y="597"/>
                </a:cubicBezTo>
                <a:cubicBezTo>
                  <a:pt x="197" y="620"/>
                  <a:pt x="194" y="643"/>
                  <a:pt x="192" y="666"/>
                </a:cubicBezTo>
                <a:lnTo>
                  <a:pt x="192" y="735"/>
                </a:lnTo>
                <a:lnTo>
                  <a:pt x="0" y="735"/>
                </a:lnTo>
                <a:lnTo>
                  <a:pt x="0" y="480"/>
                </a:lnTo>
                <a:lnTo>
                  <a:pt x="0" y="0"/>
                </a:lnTo>
                <a:lnTo>
                  <a:pt x="1728" y="0"/>
                </a:lnTo>
                <a:close/>
              </a:path>
            </a:pathLst>
          </a:custGeom>
          <a:gradFill rotWithShape="1">
            <a:gsLst>
              <a:gs pos="0">
                <a:srgbClr val="99CC99">
                  <a:gamma/>
                  <a:tint val="0"/>
                  <a:invGamma/>
                </a:srgbClr>
              </a:gs>
              <a:gs pos="100000">
                <a:srgbClr val="99CC99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59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l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508000" y="838201"/>
            <a:ext cx="58420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1066801" y="1098551"/>
            <a:ext cx="438151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609601" y="1143001"/>
            <a:ext cx="563033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1016000" y="1066801"/>
            <a:ext cx="491067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0" y="1143001"/>
            <a:ext cx="747184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812800" y="609601"/>
            <a:ext cx="42333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 flipV="1">
            <a:off x="508000" y="1371600"/>
            <a:ext cx="11491384" cy="3968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228600"/>
            <a:ext cx="9855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título del patrón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600200"/>
            <a:ext cx="10924117" cy="453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63246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45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70400" y="63246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45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3246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1381BD-D115-43A9-9E55-3A0185248C24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508000" y="838201"/>
            <a:ext cx="58420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1066801" y="1098551"/>
            <a:ext cx="438151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609601" y="1143001"/>
            <a:ext cx="563033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1016000" y="1066801"/>
            <a:ext cx="491067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0" y="1143001"/>
            <a:ext cx="747184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812800" y="609601"/>
            <a:ext cx="42333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 flipV="1">
            <a:off x="508000" y="1371600"/>
            <a:ext cx="11491384" cy="3968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228600"/>
            <a:ext cx="9855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título del patrón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600200"/>
            <a:ext cx="10924117" cy="453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63246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45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70400" y="63246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45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3246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1381BD-D115-43A9-9E55-3A0185248C24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09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508000" y="838201"/>
            <a:ext cx="58420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1066801" y="1098551"/>
            <a:ext cx="438151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609601" y="1143001"/>
            <a:ext cx="563033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1016000" y="1066801"/>
            <a:ext cx="491067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0" y="1143001"/>
            <a:ext cx="747184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812800" y="609601"/>
            <a:ext cx="42333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 flipV="1">
            <a:off x="508000" y="1371600"/>
            <a:ext cx="11491384" cy="3968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s-E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228600"/>
            <a:ext cx="9855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título del patrón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600200"/>
            <a:ext cx="10924117" cy="453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63246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45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70400" y="63246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45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3246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1381BD-D115-43A9-9E55-3A0185248C24}" type="slidenum">
              <a:rPr lang="es-E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833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png"/><Relationship Id="rId4" Type="http://schemas.openxmlformats.org/officeDocument/2006/relationships/image" Target="../media/image15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8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stbeatifulthings.com/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hyperlink" Target="http://www.mostbeatifulthings.com/" TargetMode="Externa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hyperlink" Target="http://www.mostbeatifulthings.com/" TargetMode="Externa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464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325880"/>
            <a:ext cx="9144000" cy="3931920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560" y="217170"/>
            <a:ext cx="8747760" cy="656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10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Y" dirty="0" smtClean="0"/>
              <a:t>Guía de la presentación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Y" dirty="0" smtClean="0"/>
              <a:t>La formación de alto nivel en el país, una falencia histórica.</a:t>
            </a:r>
          </a:p>
          <a:p>
            <a:r>
              <a:rPr lang="es-PY" dirty="0" smtClean="0"/>
              <a:t>Las Misiones Jesuíticas en el Paraguay, una experiencia única y excepcional en la historia colonial.</a:t>
            </a:r>
          </a:p>
          <a:p>
            <a:r>
              <a:rPr lang="es-PY" dirty="0" smtClean="0"/>
              <a:t>La planificación y la política para el desarrollo científico y tecnológico, un despegue que llevó décadas.</a:t>
            </a:r>
          </a:p>
          <a:p>
            <a:r>
              <a:rPr lang="es-PY" dirty="0" smtClean="0"/>
              <a:t>La creación del CONACYT, 1997.</a:t>
            </a:r>
          </a:p>
          <a:p>
            <a:r>
              <a:rPr lang="es-PY" dirty="0" smtClean="0"/>
              <a:t>La situación de la </a:t>
            </a:r>
            <a:r>
              <a:rPr lang="es-PY" dirty="0" err="1" smtClean="0"/>
              <a:t>CyT</a:t>
            </a:r>
            <a:r>
              <a:rPr lang="es-PY" dirty="0" smtClean="0"/>
              <a:t> en Paraguay en los primeros años de gestión del CONACYT</a:t>
            </a:r>
          </a:p>
          <a:p>
            <a:r>
              <a:rPr lang="es-PY" dirty="0" smtClean="0"/>
              <a:t>La Política Nacional de </a:t>
            </a:r>
            <a:r>
              <a:rPr lang="es-PY" dirty="0" err="1" smtClean="0"/>
              <a:t>CyT</a:t>
            </a:r>
            <a:r>
              <a:rPr lang="es-PY" dirty="0" smtClean="0"/>
              <a:t> de Paraguay, Año 2002.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5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464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325880"/>
            <a:ext cx="9144000" cy="3931920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UNIVERSIDAD DE LIMA, 12/05/1551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/>
              <a:t>Real </a:t>
            </a:r>
            <a:r>
              <a:rPr lang="es-ES" dirty="0"/>
              <a:t>y Pontificia Universidad de </a:t>
            </a:r>
            <a:r>
              <a:rPr lang="es-ES" dirty="0" smtClean="0"/>
              <a:t>México, </a:t>
            </a:r>
          </a:p>
          <a:p>
            <a:pPr algn="l"/>
            <a:r>
              <a:rPr lang="es-ES" dirty="0"/>
              <a:t> </a:t>
            </a:r>
            <a:r>
              <a:rPr lang="es-ES" dirty="0" smtClean="0"/>
              <a:t>      21/09/1551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816" y="426530"/>
            <a:ext cx="4639056" cy="2715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687" y="3349942"/>
            <a:ext cx="4524185" cy="322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403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51432" y="93908"/>
            <a:ext cx="9144000" cy="92456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Universidad de Córdoba, 1622 (1613)</a:t>
            </a:r>
            <a:endParaRPr lang="en-US" sz="3600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413" y="1018469"/>
            <a:ext cx="5535428" cy="262032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352" y="3908274"/>
            <a:ext cx="4937760" cy="274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8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3838"/>
            <a:ext cx="82296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75" y="128588"/>
            <a:ext cx="522922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8515350" y="4782919"/>
            <a:ext cx="3692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MISIONES JESUÍTICAS VERSUS </a:t>
            </a:r>
          </a:p>
          <a:p>
            <a:r>
              <a:rPr lang="es-ES" b="1" dirty="0" smtClean="0"/>
              <a:t>CIUDADES </a:t>
            </a:r>
            <a:r>
              <a:rPr lang="es-ES" b="1" dirty="0"/>
              <a:t> </a:t>
            </a:r>
            <a:r>
              <a:rPr lang="es-ES" b="1" dirty="0" smtClean="0"/>
              <a:t>MEDIEVALES  DE EUROPA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32824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1" y="574031"/>
            <a:ext cx="4265046" cy="6022032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753" y="2019300"/>
            <a:ext cx="5829410" cy="390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41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1323975"/>
            <a:ext cx="6070600" cy="4552950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534" y="1509712"/>
            <a:ext cx="5582066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657600" y="476250"/>
            <a:ext cx="41152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SAN COSME Y DAMIÁN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302878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2">
                    <a:lumMod val="50000"/>
                  </a:schemeClr>
                </a:solidFill>
              </a:rPr>
              <a:t>Orígenes de la Planificación y Política </a:t>
            </a:r>
            <a:r>
              <a:rPr lang="es-ES" b="1" dirty="0" err="1" smtClean="0">
                <a:solidFill>
                  <a:schemeClr val="accent2">
                    <a:lumMod val="50000"/>
                  </a:schemeClr>
                </a:solidFill>
              </a:rPr>
              <a:t>CyT</a:t>
            </a:r>
            <a:endParaRPr lang="es-E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Secretaría Técnica </a:t>
            </a:r>
            <a:r>
              <a:rPr lang="es-ES" b="1" dirty="0">
                <a:solidFill>
                  <a:schemeClr val="tx2">
                    <a:lumMod val="50000"/>
                  </a:schemeClr>
                </a:solidFill>
              </a:rPr>
              <a:t>de Planificación (1962</a:t>
            </a:r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);</a:t>
            </a:r>
            <a:endParaRPr lang="es-ES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Instituto </a:t>
            </a:r>
            <a:r>
              <a:rPr lang="es-ES" b="1" dirty="0">
                <a:solidFill>
                  <a:schemeClr val="tx2">
                    <a:lumMod val="50000"/>
                  </a:schemeClr>
                </a:solidFill>
              </a:rPr>
              <a:t>Nacional de Tecnología y Normalización – </a:t>
            </a:r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INTN (1963</a:t>
            </a:r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);</a:t>
            </a:r>
            <a:endParaRPr lang="es-ES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pt-BR" b="1" dirty="0">
                <a:solidFill>
                  <a:schemeClr val="tx2">
                    <a:lumMod val="50000"/>
                  </a:schemeClr>
                </a:solidFill>
              </a:rPr>
              <a:t>"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</a:rPr>
              <a:t>1er </a:t>
            </a:r>
            <a:r>
              <a:rPr lang="pt-BR" b="1" dirty="0" err="1" smtClean="0">
                <a:solidFill>
                  <a:schemeClr val="tx2">
                    <a:lumMod val="50000"/>
                  </a:schemeClr>
                </a:solidFill>
              </a:rPr>
              <a:t>Seminario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BR" b="1" dirty="0">
                <a:solidFill>
                  <a:schemeClr val="tx2">
                    <a:lumMod val="50000"/>
                  </a:schemeClr>
                </a:solidFill>
              </a:rPr>
              <a:t>Nacional sobre Prioridades para </a:t>
            </a:r>
            <a:r>
              <a:rPr lang="pt-BR" b="1" dirty="0" err="1" smtClean="0">
                <a:solidFill>
                  <a:schemeClr val="tx2">
                    <a:lumMod val="50000"/>
                  </a:schemeClr>
                </a:solidFill>
              </a:rPr>
              <a:t>el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BR" b="1" dirty="0" err="1" smtClean="0">
                <a:solidFill>
                  <a:schemeClr val="tx2">
                    <a:lumMod val="50000"/>
                  </a:schemeClr>
                </a:solidFill>
              </a:rPr>
              <a:t>Desarrollo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BR" b="1" dirty="0">
                <a:solidFill>
                  <a:schemeClr val="tx2">
                    <a:lumMod val="50000"/>
                  </a:schemeClr>
                </a:solidFill>
              </a:rPr>
              <a:t>Científico 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</a:rPr>
              <a:t>y </a:t>
            </a:r>
            <a:r>
              <a:rPr lang="pt-BR" b="1" dirty="0">
                <a:solidFill>
                  <a:schemeClr val="tx2">
                    <a:lumMod val="50000"/>
                  </a:schemeClr>
                </a:solidFill>
              </a:rPr>
              <a:t>Tecnológico </a:t>
            </a:r>
            <a:r>
              <a:rPr lang="pt-BR" b="1" dirty="0" err="1" smtClean="0">
                <a:solidFill>
                  <a:schemeClr val="tx2">
                    <a:lumMod val="50000"/>
                  </a:schemeClr>
                </a:solidFill>
              </a:rPr>
              <a:t>del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BR" b="1" dirty="0" err="1" smtClean="0">
                <a:solidFill>
                  <a:schemeClr val="tx2">
                    <a:lumMod val="50000"/>
                  </a:schemeClr>
                </a:solidFill>
              </a:rPr>
              <a:t>Paraguay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</a:rPr>
              <a:t>” (1975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</a:rPr>
              <a:t>);</a:t>
            </a:r>
            <a:endParaRPr lang="pt-BR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pt-BR" b="1" dirty="0" smtClean="0">
                <a:solidFill>
                  <a:schemeClr val="tx2">
                    <a:lumMod val="50000"/>
                  </a:schemeClr>
                </a:solidFill>
              </a:rPr>
              <a:t>Planes </a:t>
            </a:r>
            <a:r>
              <a:rPr lang="pt-BR" b="1" dirty="0" err="1" smtClean="0">
                <a:solidFill>
                  <a:schemeClr val="tx2">
                    <a:lumMod val="50000"/>
                  </a:schemeClr>
                </a:solidFill>
              </a:rPr>
              <a:t>Nacionales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</a:rPr>
              <a:t>de </a:t>
            </a:r>
            <a:r>
              <a:rPr lang="pt-BR" b="1" dirty="0" err="1" smtClean="0">
                <a:solidFill>
                  <a:schemeClr val="tx2">
                    <a:lumMod val="50000"/>
                  </a:schemeClr>
                </a:solidFill>
              </a:rPr>
              <a:t>Desarrollo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</a:rPr>
              <a:t> Científico y Tecnológico (1977-1981; y 1985-1989).</a:t>
            </a:r>
            <a:endParaRPr lang="es-ES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5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Las áreas de los Planes de Desarrollo 70/80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8200" y="2267585"/>
            <a:ext cx="10515600" cy="4351338"/>
          </a:xfrm>
        </p:spPr>
        <p:txBody>
          <a:bodyPr/>
          <a:lstStyle/>
          <a:p>
            <a:r>
              <a:rPr lang="pt-BR" dirty="0" err="1" smtClean="0"/>
              <a:t>Tecnología</a:t>
            </a:r>
            <a:r>
              <a:rPr lang="pt-BR" dirty="0" smtClean="0"/>
              <a:t> de </a:t>
            </a:r>
            <a:r>
              <a:rPr lang="pt-BR" dirty="0" err="1" smtClean="0"/>
              <a:t>la</a:t>
            </a:r>
            <a:r>
              <a:rPr lang="pt-BR" dirty="0" smtClean="0"/>
              <a:t> </a:t>
            </a:r>
            <a:r>
              <a:rPr lang="pt-BR" dirty="0" err="1" smtClean="0"/>
              <a:t>Producción</a:t>
            </a:r>
            <a:r>
              <a:rPr lang="pt-BR" dirty="0" smtClean="0"/>
              <a:t> </a:t>
            </a:r>
            <a:r>
              <a:rPr lang="pt-BR" dirty="0" smtClean="0"/>
              <a:t>Agroindustrial</a:t>
            </a:r>
            <a:r>
              <a:rPr lang="pt-BR" dirty="0"/>
              <a:t>;</a:t>
            </a:r>
          </a:p>
          <a:p>
            <a:r>
              <a:rPr lang="pt-BR" dirty="0" err="1" smtClean="0"/>
              <a:t>Energía</a:t>
            </a:r>
            <a:r>
              <a:rPr lang="pt-BR" dirty="0"/>
              <a:t>;</a:t>
            </a:r>
          </a:p>
          <a:p>
            <a:r>
              <a:rPr lang="pt-BR" dirty="0" err="1" smtClean="0"/>
              <a:t>Gestión</a:t>
            </a:r>
            <a:r>
              <a:rPr lang="pt-BR" dirty="0" smtClean="0"/>
              <a:t> </a:t>
            </a:r>
            <a:r>
              <a:rPr lang="pt-BR" dirty="0"/>
              <a:t>Tecnológica Empresarial;</a:t>
            </a:r>
          </a:p>
          <a:p>
            <a:r>
              <a:rPr lang="pt-BR" dirty="0" err="1" smtClean="0"/>
              <a:t>Ciencias</a:t>
            </a:r>
            <a:r>
              <a:rPr lang="pt-BR" dirty="0" smtClean="0"/>
              <a:t> Biomédicas; </a:t>
            </a:r>
            <a:r>
              <a:rPr lang="pt-BR" dirty="0"/>
              <a:t>e</a:t>
            </a:r>
          </a:p>
          <a:p>
            <a:r>
              <a:rPr lang="pt-BR" dirty="0" err="1" smtClean="0"/>
              <a:t>Información</a:t>
            </a:r>
            <a:r>
              <a:rPr lang="pt-BR" dirty="0" smtClean="0"/>
              <a:t> y </a:t>
            </a:r>
            <a:r>
              <a:rPr lang="pt-BR" dirty="0" err="1" smtClean="0"/>
              <a:t>Documentación</a:t>
            </a:r>
            <a:r>
              <a:rPr lang="pt-BR" dirty="0" smtClean="0"/>
              <a:t> </a:t>
            </a:r>
            <a:r>
              <a:rPr lang="pt-BR" dirty="0"/>
              <a:t>de C&amp;T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602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/>
              <a:t>UNA – UCA - EMPRESAS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3121025"/>
            <a:ext cx="10515600" cy="1698625"/>
          </a:xfrm>
        </p:spPr>
        <p:txBody>
          <a:bodyPr/>
          <a:lstStyle/>
          <a:p>
            <a:r>
              <a:rPr lang="pt-BR" b="1" dirty="0" smtClean="0"/>
              <a:t>PROYECTO DE LEY GENERAL DE CIENCIA Y TECNOLOGÍA (1993)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74782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450" y="226080"/>
            <a:ext cx="7772400" cy="6455192"/>
          </a:xfrm>
        </p:spPr>
      </p:pic>
      <p:sp>
        <p:nvSpPr>
          <p:cNvPr id="5" name="4 CuadroTexto"/>
          <p:cNvSpPr txBox="1"/>
          <p:nvPr/>
        </p:nvSpPr>
        <p:spPr>
          <a:xfrm>
            <a:off x="971550" y="6457950"/>
            <a:ext cx="293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FUENTE: CONACYT,  Paraguay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460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Y" dirty="0" smtClean="0"/>
              <a:t>LEY 1028/1997 - CONACYT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MX" b="0" i="0" dirty="0" smtClean="0">
                <a:solidFill>
                  <a:srgbClr val="333333"/>
                </a:solidFill>
                <a:effectLst/>
                <a:latin typeface="Lato"/>
              </a:rPr>
              <a:t>1. la Secretaría Técnica de Planificación de la Presidencia de la </a:t>
            </a:r>
            <a:r>
              <a:rPr lang="es-MX" b="0" i="0" dirty="0" smtClean="0">
                <a:solidFill>
                  <a:srgbClr val="333333"/>
                </a:solidFill>
                <a:effectLst/>
                <a:latin typeface="Lato"/>
              </a:rPr>
              <a:t>Rep. </a:t>
            </a:r>
            <a:r>
              <a:rPr lang="es-MX" b="0" i="0" dirty="0" smtClean="0">
                <a:solidFill>
                  <a:srgbClr val="333333"/>
                </a:solidFill>
                <a:effectLst/>
                <a:latin typeface="Lato"/>
              </a:rPr>
              <a:t>– STP;</a:t>
            </a:r>
          </a:p>
          <a:p>
            <a:r>
              <a:rPr lang="es-MX" b="0" i="0" dirty="0" smtClean="0">
                <a:solidFill>
                  <a:srgbClr val="333333"/>
                </a:solidFill>
                <a:effectLst/>
                <a:latin typeface="Lato"/>
              </a:rPr>
              <a:t>2. el Ministerio de Industria y Comercio – MIC, a través del Instituto Nacional de Tecnología y Normalización – INTN;</a:t>
            </a:r>
          </a:p>
          <a:p>
            <a:r>
              <a:rPr lang="es-MX" b="0" i="0" dirty="0" smtClean="0">
                <a:solidFill>
                  <a:srgbClr val="333333"/>
                </a:solidFill>
                <a:effectLst/>
                <a:latin typeface="Lato"/>
              </a:rPr>
              <a:t>3. el Ministerio de Agricultura y Ganadería – MAG;</a:t>
            </a:r>
          </a:p>
          <a:p>
            <a:r>
              <a:rPr lang="es-MX" b="0" i="0" dirty="0" smtClean="0">
                <a:solidFill>
                  <a:srgbClr val="333333"/>
                </a:solidFill>
                <a:effectLst/>
                <a:latin typeface="Lato"/>
              </a:rPr>
              <a:t>4. las universidades estatales;</a:t>
            </a:r>
          </a:p>
          <a:p>
            <a:r>
              <a:rPr lang="es-MX" b="0" i="0" dirty="0" smtClean="0">
                <a:solidFill>
                  <a:srgbClr val="333333"/>
                </a:solidFill>
                <a:effectLst/>
                <a:latin typeface="Lato"/>
              </a:rPr>
              <a:t>5. las universidades privadas;</a:t>
            </a:r>
          </a:p>
          <a:p>
            <a:r>
              <a:rPr lang="es-MX" b="0" i="0" dirty="0" smtClean="0">
                <a:solidFill>
                  <a:srgbClr val="333333"/>
                </a:solidFill>
                <a:effectLst/>
                <a:latin typeface="Lato"/>
              </a:rPr>
              <a:t>6. la Unión Industrial Paraguaya – UIP;</a:t>
            </a:r>
          </a:p>
          <a:p>
            <a:r>
              <a:rPr lang="es-MX" b="0" i="0" dirty="0" smtClean="0">
                <a:solidFill>
                  <a:srgbClr val="333333"/>
                </a:solidFill>
                <a:effectLst/>
                <a:latin typeface="Lato"/>
              </a:rPr>
              <a:t>7. la Asociación Rural del Paraguay – ARP;</a:t>
            </a:r>
          </a:p>
          <a:p>
            <a:r>
              <a:rPr lang="es-MX" b="0" i="0" dirty="0" smtClean="0">
                <a:solidFill>
                  <a:srgbClr val="333333"/>
                </a:solidFill>
                <a:effectLst/>
                <a:latin typeface="Lato"/>
              </a:rPr>
              <a:t>8. la Federación de la Producción, la Industria y el Comercio – FEPRINCO;</a:t>
            </a:r>
          </a:p>
          <a:p>
            <a:r>
              <a:rPr lang="es-MX" b="0" i="0" dirty="0" smtClean="0">
                <a:solidFill>
                  <a:srgbClr val="333333"/>
                </a:solidFill>
                <a:effectLst/>
                <a:latin typeface="Lato"/>
              </a:rPr>
              <a:t>9. la Asociación de Pequeñas y Medianas Empresas, y</a:t>
            </a:r>
          </a:p>
          <a:p>
            <a:r>
              <a:rPr lang="es-MX" b="0" i="0" dirty="0" smtClean="0">
                <a:solidFill>
                  <a:srgbClr val="333333"/>
                </a:solidFill>
                <a:effectLst/>
                <a:latin typeface="Lato"/>
              </a:rPr>
              <a:t>10. las centrales sindicales.</a:t>
            </a:r>
            <a:endParaRPr lang="es-MX" b="0" i="0" dirty="0">
              <a:solidFill>
                <a:srgbClr val="333333"/>
              </a:solidFill>
              <a:effectLst/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2690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Y" dirty="0" smtClean="0"/>
              <a:t>Ley 2279/2003 – Ley que modifica y amplia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el Ministerio de Educación y Cultura; </a:t>
            </a:r>
          </a:p>
          <a:p>
            <a:r>
              <a:rPr lang="es-MX" dirty="0" smtClean="0"/>
              <a:t>el Ministerio de Salud Pública y Bienestar Social;</a:t>
            </a:r>
          </a:p>
          <a:p>
            <a:r>
              <a:rPr lang="es-MX" dirty="0" smtClean="0"/>
              <a:t>la Sociedad Científica del Paraguay, y </a:t>
            </a:r>
          </a:p>
          <a:p>
            <a:r>
              <a:rPr lang="es-MX" b="1" dirty="0" smtClean="0">
                <a:solidFill>
                  <a:schemeClr val="accent1">
                    <a:lumMod val="50000"/>
                  </a:schemeClr>
                </a:solidFill>
              </a:rPr>
              <a:t>la Asociación Paraguaya para la Calidad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85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Y" dirty="0" smtClean="0"/>
              <a:t>Ley 2279/2003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Por la presente ley se instituye el Sistema Nacional de Ciencia, Tecnología e Innovación (SNCTI) integrado por el conjunto de organismos, instituciones nacionales públicas y privadas, personas físicas y jurídicas dedicadas o relacionadas a las actividades científicas, tecnológicas y de innovación. </a:t>
            </a:r>
          </a:p>
          <a:p>
            <a:r>
              <a:rPr lang="es-MX" b="1" dirty="0" smtClean="0">
                <a:solidFill>
                  <a:schemeClr val="accent6">
                    <a:lumMod val="50000"/>
                  </a:schemeClr>
                </a:solidFill>
              </a:rPr>
              <a:t>Se instituye asimismo el Sistema Nacional de Calidad (SNC) integrado por el conjunto de organismos nacionales públicos y privados y por las personas físicas y jurídicas que desarrollan actividades vinculadas con la calidad.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02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75146" y="424873"/>
            <a:ext cx="10515600" cy="4837690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El desarrollo de actividades científicas y tecnológicas y de innovación en el país, así como el desarrollo de actividades en el ámbito de la calidad, estarán orientados por políticas y programas específicos impulsados por el sector público y, cuando correspondiere, debidamente coordinados con el sector privado. Estas políticas y programas deben responder a la política de desarrollo social y económico del país. (Ley 2003</a:t>
            </a:r>
            <a:r>
              <a:rPr lang="es-MX" dirty="0" smtClean="0"/>
              <a:t>)</a:t>
            </a:r>
          </a:p>
          <a:p>
            <a:pPr marL="0" indent="0">
              <a:buNone/>
            </a:pPr>
            <a:endParaRPr lang="es-MX" dirty="0" smtClean="0"/>
          </a:p>
          <a:p>
            <a:r>
              <a:rPr lang="es-MX" b="0" i="0" dirty="0" smtClean="0">
                <a:solidFill>
                  <a:srgbClr val="333333"/>
                </a:solidFill>
                <a:effectLst/>
                <a:latin typeface="Lato"/>
              </a:rPr>
              <a:t> </a:t>
            </a:r>
            <a:r>
              <a:rPr lang="es-MX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Lato"/>
              </a:rPr>
              <a:t>De la ciencia y la tecnología y la política de desarrollo. El desarrollo científico y tecnológico del país estará orientado por políticas y programas específicos impulsados por el sector público, debidamente coordinados y en concertación o correlación con el sector privado. (Ley 1997)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36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49263"/>
            <a:endParaRPr lang="es-ES_tradnl" altLang="en-US"/>
          </a:p>
        </p:txBody>
      </p:sp>
      <p:graphicFrame>
        <p:nvGraphicFramePr>
          <p:cNvPr id="30723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5549932"/>
              </p:ext>
            </p:extLst>
          </p:nvPr>
        </p:nvGraphicFramePr>
        <p:xfrm>
          <a:off x="152400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Gráfico" r:id="rId3" imgW="7305751" imgH="4905451" progId="Excel.Chart.8">
                  <p:embed/>
                </p:oleObj>
              </mc:Choice>
              <mc:Fallback>
                <p:oleObj name="Gráfico" r:id="rId3" imgW="7305751" imgH="4905451" progId="Excel.Chart.8">
                  <p:embed/>
                  <p:pic>
                    <p:nvPicPr>
                      <p:cNvPr id="30723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4" name="Line 4"/>
          <p:cNvSpPr>
            <a:spLocks noChangeShapeType="1"/>
          </p:cNvSpPr>
          <p:nvPr/>
        </p:nvSpPr>
        <p:spPr bwMode="auto">
          <a:xfrm>
            <a:off x="3549650" y="3730625"/>
            <a:ext cx="6965950" cy="14288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287714" y="5157788"/>
            <a:ext cx="34575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n-US" b="1" i="1">
                <a:latin typeface="Tahoma" panose="020B0604030504040204" pitchFamily="34" charset="0"/>
              </a:rPr>
              <a:t>0,086 % del PIB en 2005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029" y="6102031"/>
            <a:ext cx="3011685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8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10"/>
          <p:cNvGraphicFramePr>
            <a:graphicFrameLocks noChangeAspect="1"/>
          </p:cNvGraphicFramePr>
          <p:nvPr/>
        </p:nvGraphicFramePr>
        <p:xfrm>
          <a:off x="2286000" y="419100"/>
          <a:ext cx="7848600" cy="588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Diapositiva" r:id="rId3" imgW="4564063" imgH="3422650" progId="PowerPoint.Slide.8">
                  <p:embed/>
                </p:oleObj>
              </mc:Choice>
              <mc:Fallback>
                <p:oleObj name="Diapositiva" r:id="rId3" imgW="4564063" imgH="3422650" progId="PowerPoint.Slide.8">
                  <p:embed/>
                  <p:pic>
                    <p:nvPicPr>
                      <p:cNvPr id="2253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19100"/>
                        <a:ext cx="7848600" cy="588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237" y="6305550"/>
            <a:ext cx="3011685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36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  <a:ln/>
        </p:spPr>
      </p:pic>
      <p:sp>
        <p:nvSpPr>
          <p:cNvPr id="3" name="4 CuadroTexto"/>
          <p:cNvSpPr txBox="1"/>
          <p:nvPr/>
        </p:nvSpPr>
        <p:spPr>
          <a:xfrm>
            <a:off x="819150" y="6290310"/>
            <a:ext cx="293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prstClr val="black"/>
                </a:solidFill>
                <a:latin typeface="Calibri" panose="020F0502020204030204"/>
              </a:rPr>
              <a:t>FUENTE: CONACYT,  Paraguay</a:t>
            </a:r>
            <a:endParaRPr lang="es-E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7854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_tradnl" altLang="en-US"/>
          </a:p>
        </p:txBody>
      </p:sp>
      <p:pic>
        <p:nvPicPr>
          <p:cNvPr id="33795" name="Picture 3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"/>
            <a:ext cx="9144000" cy="6823075"/>
          </a:xfrm>
          <a:noFill/>
          <a:ln/>
        </p:spPr>
      </p:pic>
      <p:sp>
        <p:nvSpPr>
          <p:cNvPr id="4" name="4 CuadroTexto"/>
          <p:cNvSpPr txBox="1"/>
          <p:nvPr/>
        </p:nvSpPr>
        <p:spPr>
          <a:xfrm>
            <a:off x="609600" y="6290310"/>
            <a:ext cx="293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FUENTE: CONACYT,  Paraguay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118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152400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Gráfico" r:id="rId3" imgW="8239049" imgH="5448300" progId="Excel.Chart.8">
                  <p:embed/>
                </p:oleObj>
              </mc:Choice>
              <mc:Fallback>
                <p:oleObj name="Gráfico" r:id="rId3" imgW="8239049" imgH="5448300" progId="Excel.Chart.8">
                  <p:embed/>
                  <p:pic>
                    <p:nvPicPr>
                      <p:cNvPr id="358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4 CuadroTexto"/>
          <p:cNvSpPr txBox="1"/>
          <p:nvPr/>
        </p:nvSpPr>
        <p:spPr>
          <a:xfrm>
            <a:off x="590550" y="6336030"/>
            <a:ext cx="293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FUENTE: CONACYT,  Paraguay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985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MVC-720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4" y="549275"/>
            <a:ext cx="7621587" cy="571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4 CuadroTexto"/>
          <p:cNvSpPr txBox="1"/>
          <p:nvPr/>
        </p:nvSpPr>
        <p:spPr>
          <a:xfrm>
            <a:off x="483870" y="6381750"/>
            <a:ext cx="293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FUENTE: CONACYT,  Paraguay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371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/>
          <p:cNvSpPr txBox="1">
            <a:spLocks noChangeArrowheads="1"/>
          </p:cNvSpPr>
          <p:nvPr/>
        </p:nvSpPr>
        <p:spPr bwMode="auto">
          <a:xfrm>
            <a:off x="6383338" y="260350"/>
            <a:ext cx="38163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n-US" sz="2800">
                <a:latin typeface="Arial Narrow" panose="020B0606020202030204" pitchFamily="34" charset="0"/>
              </a:rPr>
              <a:t>Premio MERCOSUR para Jóvenes Investigadores</a:t>
            </a:r>
            <a:endParaRPr lang="es-ES" altLang="en-US" sz="2800">
              <a:latin typeface="Arial Narrow" panose="020B0606020202030204" pitchFamily="34" charset="0"/>
            </a:endParaRPr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2711451" y="188913"/>
            <a:ext cx="3241675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n-US" sz="2800">
                <a:latin typeface="Arial Narrow" panose="020B0606020202030204" pitchFamily="34" charset="0"/>
              </a:rPr>
              <a:t>Reunión de Cancilleres</a:t>
            </a:r>
          </a:p>
          <a:p>
            <a:pPr algn="ctr" eaLnBrk="1" hangingPunct="1"/>
            <a:r>
              <a:rPr lang="es-ES_tradnl" altLang="en-US">
                <a:latin typeface="Arial Narrow" panose="020B0606020202030204" pitchFamily="34" charset="0"/>
              </a:rPr>
              <a:t>Cumbre de Presidentes del MERCOSUR, junio 2001</a:t>
            </a:r>
            <a:endParaRPr lang="es-ES" altLang="en-US">
              <a:latin typeface="Arial Narrow" panose="020B0606020202030204" pitchFamily="34" charset="0"/>
            </a:endParaRPr>
          </a:p>
        </p:txBody>
      </p:sp>
      <p:pic>
        <p:nvPicPr>
          <p:cNvPr id="14340" name="Picture 5" descr="premiados+paraguay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8" y="1557339"/>
            <a:ext cx="6767512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453390" y="6263244"/>
            <a:ext cx="293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FUENTE: CONACYT,  Paraguay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494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anzalibro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476250"/>
            <a:ext cx="4464050" cy="334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527800" y="620713"/>
            <a:ext cx="31242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n-US">
                <a:latin typeface="Arial Narrow" panose="020B0606020202030204" pitchFamily="34" charset="0"/>
              </a:rPr>
              <a:t>Lanzamiento del Libro: “Energía para el Desarrollo de América del Sur” , FIESP,  Sao Paulo, Noviembre de 2002</a:t>
            </a:r>
            <a:endParaRPr lang="es-ES" altLang="en-US">
              <a:latin typeface="Arial Narrow" panose="020B0606020202030204" pitchFamily="34" charset="0"/>
            </a:endParaRPr>
          </a:p>
        </p:txBody>
      </p:sp>
      <p:pic>
        <p:nvPicPr>
          <p:cNvPr id="15364" name="Picture 4" descr="MVC-230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6" y="3111500"/>
            <a:ext cx="4537075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919288" y="4581526"/>
            <a:ext cx="3733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n-US">
                <a:latin typeface="Arial Narrow" panose="020B0606020202030204" pitchFamily="34" charset="0"/>
              </a:rPr>
              <a:t>Lanzamiento de la publicación “Indicadores de CyT – Paraguay” , Mayo de 2003</a:t>
            </a:r>
            <a:endParaRPr lang="es-ES" altLang="en-US">
              <a:latin typeface="Arial Narrow" panose="020B0606020202030204" pitchFamily="34" charset="0"/>
            </a:endParaRPr>
          </a:p>
        </p:txBody>
      </p:sp>
      <p:sp>
        <p:nvSpPr>
          <p:cNvPr id="6" name="4 CuadroTexto"/>
          <p:cNvSpPr txBox="1"/>
          <p:nvPr/>
        </p:nvSpPr>
        <p:spPr>
          <a:xfrm>
            <a:off x="636270" y="6145768"/>
            <a:ext cx="293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FUENTE: CONACYT,  Paraguay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859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1595406" y="6438149"/>
            <a:ext cx="538930" cy="338554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fld id="{16EE0213-AD10-42C5-A604-4C036D27C4B5}" type="slidenum">
              <a:rPr lang="es-ES" sz="1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24</a:t>
            </a:fld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881" y="0"/>
            <a:ext cx="2728724" cy="2376264"/>
          </a:xfrm>
          <a:prstGeom prst="rect">
            <a:avLst/>
          </a:prstGeom>
        </p:spPr>
      </p:pic>
      <p:graphicFrame>
        <p:nvGraphicFramePr>
          <p:cNvPr id="3" name="2 Tabla"/>
          <p:cNvGraphicFramePr>
            <a:graphicFrameLocks noGrp="1"/>
          </p:cNvGraphicFramePr>
          <p:nvPr>
            <p:extLst/>
          </p:nvPr>
        </p:nvGraphicFramePr>
        <p:xfrm>
          <a:off x="2999656" y="2357136"/>
          <a:ext cx="60960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3084">
                <a:tc>
                  <a:txBody>
                    <a:bodyPr/>
                    <a:lstStyle/>
                    <a:p>
                      <a:pPr algn="l"/>
                      <a:r>
                        <a:rPr lang="es-PY" sz="2400" dirty="0" smtClean="0"/>
                        <a:t>Políticas</a:t>
                      </a:r>
                      <a:r>
                        <a:rPr lang="es-PY" sz="2400" baseline="0" dirty="0" smtClean="0"/>
                        <a:t> y </a:t>
                      </a:r>
                    </a:p>
                    <a:p>
                      <a:pPr algn="l"/>
                      <a:r>
                        <a:rPr lang="es-PY" sz="2400" baseline="0" dirty="0" smtClean="0"/>
                        <a:t>Estrategias</a:t>
                      </a:r>
                    </a:p>
                    <a:p>
                      <a:pPr algn="ctr"/>
                      <a:endParaRPr lang="es-PY" baseline="0" dirty="0" smtClean="0"/>
                    </a:p>
                    <a:p>
                      <a:pPr algn="ctr"/>
                      <a:endParaRPr lang="es-P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PY" sz="2400" dirty="0" smtClean="0"/>
                        <a:t>Planificación</a:t>
                      </a:r>
                      <a:endParaRPr lang="es-P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Y" dirty="0" smtClean="0"/>
                        <a:t>¿</a:t>
                      </a:r>
                      <a:r>
                        <a:rPr lang="es-PY" sz="2400" dirty="0" smtClean="0"/>
                        <a:t>Adónde</a:t>
                      </a:r>
                      <a:r>
                        <a:rPr lang="es-PY" sz="2400" baseline="0" dirty="0" smtClean="0"/>
                        <a:t> queremos llegar?</a:t>
                      </a:r>
                      <a:endParaRPr lang="es-PY" sz="2400" dirty="0" smtClean="0"/>
                    </a:p>
                    <a:p>
                      <a:r>
                        <a:rPr lang="es-PY" sz="2400" baseline="0" dirty="0" smtClean="0"/>
                        <a:t>¿Cómo alcanzar los objetivos y llegar a las metas?</a:t>
                      </a:r>
                    </a:p>
                    <a:p>
                      <a:r>
                        <a:rPr lang="es-PY" sz="2400" b="1" baseline="0" dirty="0" smtClean="0">
                          <a:solidFill>
                            <a:srgbClr val="FF0000"/>
                          </a:solidFill>
                        </a:rPr>
                        <a:t>¿Qué? ¿Para quiénes?</a:t>
                      </a:r>
                      <a:endParaRPr lang="es-PY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Y" sz="2400" dirty="0" smtClean="0"/>
                        <a:t>¿Cómo</a:t>
                      </a:r>
                      <a:r>
                        <a:rPr lang="es-PY" sz="2400" baseline="0" dirty="0" smtClean="0"/>
                        <a:t> prepararse y realizar las acciones?</a:t>
                      </a:r>
                    </a:p>
                    <a:p>
                      <a:r>
                        <a:rPr lang="es-PY" sz="2400" baseline="0" dirty="0" smtClean="0"/>
                        <a:t>¿Cuándo y en qué secuencia?</a:t>
                      </a:r>
                    </a:p>
                    <a:p>
                      <a:r>
                        <a:rPr lang="es-PY" sz="2400" baseline="0" dirty="0" smtClean="0"/>
                        <a:t>¿Con cuáles recursos?</a:t>
                      </a:r>
                      <a:endParaRPr lang="es-P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5385600" y="3140968"/>
            <a:ext cx="1460464" cy="36933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s-PY" dirty="0">
                <a:solidFill>
                  <a:schemeClr val="bg1"/>
                </a:solidFill>
              </a:rPr>
              <a:t>PROSPECTIVA</a:t>
            </a:r>
            <a:endParaRPr lang="es-PY" dirty="0">
              <a:solidFill>
                <a:schemeClr val="bg1"/>
              </a:solidFill>
            </a:endParaRPr>
          </a:p>
        </p:txBody>
      </p:sp>
      <p:sp>
        <p:nvSpPr>
          <p:cNvPr id="5" name="4 Flecha izquierda y derecha"/>
          <p:cNvSpPr/>
          <p:nvPr/>
        </p:nvSpPr>
        <p:spPr>
          <a:xfrm>
            <a:off x="5385600" y="2492896"/>
            <a:ext cx="1307304" cy="432048"/>
          </a:xfrm>
          <a:prstGeom prst="left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359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1595406" y="6438149"/>
            <a:ext cx="538930" cy="338554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fld id="{16EE0213-AD10-42C5-A604-4C036D27C4B5}" type="slidenum">
              <a:rPr lang="es-ES" sz="1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25</a:t>
            </a:fld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5" y="2204865"/>
            <a:ext cx="8704599" cy="342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2010540" y="5945640"/>
            <a:ext cx="72266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Y" sz="1000" dirty="0"/>
              <a:t>Fuente: OLADE, (2003). Energía y desarrollo sustentable en América Latina y el Caribe: guía para la formulación de políticas energéticas </a:t>
            </a:r>
          </a:p>
        </p:txBody>
      </p:sp>
    </p:spTree>
    <p:extLst>
      <p:ext uri="{BB962C8B-B14F-4D97-AF65-F5344CB8AC3E}">
        <p14:creationId xmlns:p14="http://schemas.microsoft.com/office/powerpoint/2010/main" val="416155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595438" y="142852"/>
            <a:ext cx="4714876" cy="725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spcBef>
                <a:spcPct val="0"/>
              </a:spcBef>
              <a:defRPr/>
            </a:pP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Pero no todos tenemos una misma VISIÓN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595406" y="6438149"/>
            <a:ext cx="538930" cy="338554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fld id="{16EE0213-AD10-42C5-A604-4C036D27C4B5}" type="slidenum">
              <a:rPr lang="es-ES" sz="1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26</a:t>
            </a:fld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61" y="1484785"/>
            <a:ext cx="8100579" cy="4556577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279577" y="6381328"/>
            <a:ext cx="16017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Y" sz="900" dirty="0">
                <a:hlinkClick r:id="rId3"/>
              </a:rPr>
              <a:t>www.mostbeatifulthings.com</a:t>
            </a:r>
            <a:r>
              <a:rPr lang="es-PY" sz="900" dirty="0"/>
              <a:t> </a:t>
            </a:r>
            <a:endParaRPr lang="es-PY" sz="900" dirty="0"/>
          </a:p>
        </p:txBody>
      </p:sp>
    </p:spTree>
    <p:extLst>
      <p:ext uri="{BB962C8B-B14F-4D97-AF65-F5344CB8AC3E}">
        <p14:creationId xmlns:p14="http://schemas.microsoft.com/office/powerpoint/2010/main" val="69493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595438" y="142852"/>
            <a:ext cx="4714876" cy="725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Pero no todos tenemos una misma VISIÓN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595406" y="6438149"/>
            <a:ext cx="538930" cy="338554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fld id="{16EE0213-AD10-42C5-A604-4C036D27C4B5}" type="slidenum">
              <a:rPr lang="es-ES" sz="1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27</a:t>
            </a:fld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279576" y="6381328"/>
            <a:ext cx="16834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Y" sz="900" dirty="0">
                <a:hlinkClick r:id="rId2"/>
              </a:rPr>
              <a:t>www.discoverriodejaneiro.com</a:t>
            </a:r>
            <a:r>
              <a:rPr lang="es-PY" sz="900" dirty="0"/>
              <a:t> </a:t>
            </a:r>
            <a:endParaRPr lang="es-PY" sz="900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61" y="1559048"/>
            <a:ext cx="8064895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58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595438" y="142852"/>
            <a:ext cx="4714876" cy="725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Pero no todos tenemos una misma VISIÓN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595406" y="6438149"/>
            <a:ext cx="538930" cy="338554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fld id="{16EE0213-AD10-42C5-A604-4C036D27C4B5}" type="slidenum">
              <a:rPr lang="es-ES" sz="1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28</a:t>
            </a:fld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279577" y="6381328"/>
            <a:ext cx="16113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Y" sz="900" dirty="0">
                <a:hlinkClick r:id="rId2"/>
              </a:rPr>
              <a:t>www.thyssenkrupp-india.com</a:t>
            </a:r>
            <a:r>
              <a:rPr lang="es-PY" sz="900" dirty="0"/>
              <a:t> </a:t>
            </a:r>
            <a:endParaRPr lang="es-PY" sz="900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425" y="1319213"/>
            <a:ext cx="8439150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595438" y="142852"/>
            <a:ext cx="4714876" cy="725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spcBef>
                <a:spcPct val="0"/>
              </a:spcBef>
              <a:defRPr/>
            </a:pP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Construcción del consenso</a:t>
            </a:r>
            <a:endParaRPr lang="es-ES" sz="3200" b="1" dirty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595406" y="6438149"/>
            <a:ext cx="538930" cy="338554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fld id="{16EE0213-AD10-42C5-A604-4C036D27C4B5}" type="slidenum">
              <a:rPr lang="es-ES" sz="1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29</a:t>
            </a:fld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9" y="1524000"/>
            <a:ext cx="633412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868357" y="2204864"/>
            <a:ext cx="404373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Y" sz="2400" b="1" dirty="0"/>
              <a:t>CULTURAS DIFERENTES</a:t>
            </a:r>
          </a:p>
          <a:p>
            <a:endParaRPr lang="es-PY" sz="2400" b="1" dirty="0"/>
          </a:p>
          <a:p>
            <a:r>
              <a:rPr lang="es-PY" sz="2400" b="1" dirty="0"/>
              <a:t>INTERESES DIFERENTES</a:t>
            </a:r>
          </a:p>
          <a:p>
            <a:endParaRPr lang="es-PY" sz="2400" b="1" dirty="0"/>
          </a:p>
          <a:p>
            <a:r>
              <a:rPr lang="es-PY" sz="2400" b="1" dirty="0"/>
              <a:t>NECESIDADES DIFERENCIADAS</a:t>
            </a:r>
            <a:endParaRPr lang="es-PY" sz="2400" b="1" dirty="0"/>
          </a:p>
        </p:txBody>
      </p:sp>
    </p:spTree>
    <p:extLst>
      <p:ext uri="{BB962C8B-B14F-4D97-AF65-F5344CB8AC3E}">
        <p14:creationId xmlns:p14="http://schemas.microsoft.com/office/powerpoint/2010/main" val="107763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Y" dirty="0" smtClean="0"/>
              <a:t>La </a:t>
            </a:r>
            <a:r>
              <a:rPr lang="es-PY" dirty="0" err="1" smtClean="0"/>
              <a:t>PNCyT</a:t>
            </a:r>
            <a:r>
              <a:rPr lang="es-PY" dirty="0" smtClean="0"/>
              <a:t> 2002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El proceso ha tenido tres fases: </a:t>
            </a:r>
            <a:endParaRPr lang="es-MX" dirty="0" smtClean="0"/>
          </a:p>
          <a:p>
            <a:r>
              <a:rPr lang="es-MX" dirty="0" smtClean="0"/>
              <a:t>a</a:t>
            </a:r>
            <a:r>
              <a:rPr lang="es-MX" dirty="0" smtClean="0"/>
              <a:t>) una primera fase, o fase preparatoria, en la cual se realizaron seminarios participativos (conferencias, talleres y debates), durante los años 1999 y 2000</a:t>
            </a:r>
            <a:r>
              <a:rPr lang="es-MX" dirty="0" smtClean="0"/>
              <a:t>;</a:t>
            </a:r>
          </a:p>
          <a:p>
            <a:r>
              <a:rPr lang="es-MX" dirty="0" smtClean="0"/>
              <a:t>b</a:t>
            </a:r>
            <a:r>
              <a:rPr lang="es-MX" dirty="0" smtClean="0"/>
              <a:t>) una segunda fase, o fase de análisis y formulación de propuestas, en la cual se desarrollaron las actividades con la participación de los Grupos Asesores del CONACYT</a:t>
            </a:r>
            <a:r>
              <a:rPr lang="es-MX" dirty="0" smtClean="0"/>
              <a:t>; y</a:t>
            </a:r>
          </a:p>
          <a:p>
            <a:r>
              <a:rPr lang="es-MX" dirty="0" smtClean="0"/>
              <a:t> c</a:t>
            </a:r>
            <a:r>
              <a:rPr lang="es-MX" dirty="0" smtClean="0"/>
              <a:t>) una tercera fase, caracterizada por la consulta pública y la elaboración del </a:t>
            </a:r>
            <a:r>
              <a:rPr lang="es-MX" dirty="0" smtClean="0"/>
              <a:t>documento, o libro verde.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35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397899"/>
            <a:ext cx="4145781" cy="6179114"/>
          </a:xfrm>
        </p:spPr>
      </p:pic>
    </p:spTree>
    <p:extLst>
      <p:ext uri="{BB962C8B-B14F-4D97-AF65-F5344CB8AC3E}">
        <p14:creationId xmlns:p14="http://schemas.microsoft.com/office/powerpoint/2010/main" val="218810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Primera</a:t>
            </a:r>
            <a:r>
              <a:rPr lang="en-US" b="1" dirty="0" smtClean="0"/>
              <a:t> </a:t>
            </a:r>
            <a:r>
              <a:rPr lang="en-US" b="1" dirty="0" err="1" smtClean="0"/>
              <a:t>Jornada</a:t>
            </a:r>
            <a:r>
              <a:rPr lang="en-US" b="1" dirty="0" smtClean="0"/>
              <a:t> de </a:t>
            </a:r>
            <a:r>
              <a:rPr lang="en-US" b="1" dirty="0" err="1" smtClean="0"/>
              <a:t>Consulta</a:t>
            </a:r>
            <a:r>
              <a:rPr lang="en-US" b="1" dirty="0" smtClean="0"/>
              <a:t> (1999) 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Planeamiento y Evaluación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inanciamiento e Inversiones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stimulación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ecursos Humanos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ctores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sociales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nformación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y Comunicación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ooperación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Internacional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nvestigación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y Desarrollo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66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dirty="0" smtClean="0"/>
              <a:t>Simposio sobre Política Nacional de Ciencia, Tecnología e Innovación (2000)</a:t>
            </a:r>
            <a:endParaRPr lang="en-US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1- Cadenas </a:t>
            </a:r>
            <a:r>
              <a:rPr lang="es-MX" dirty="0" err="1" smtClean="0"/>
              <a:t>agroproductivas</a:t>
            </a:r>
            <a:r>
              <a:rPr lang="es-MX" dirty="0" smtClean="0"/>
              <a:t> - Productos cárnicos - Biotecnología.</a:t>
            </a:r>
          </a:p>
          <a:p>
            <a:r>
              <a:rPr lang="es-MX" dirty="0" smtClean="0"/>
              <a:t>2- Energía, Minería y sus aplicaciones industriales.</a:t>
            </a:r>
          </a:p>
          <a:p>
            <a:r>
              <a:rPr lang="es-MX" dirty="0" smtClean="0"/>
              <a:t>3- Tecnologías de la Información.</a:t>
            </a:r>
          </a:p>
          <a:p>
            <a:r>
              <a:rPr lang="es-MX" dirty="0" smtClean="0"/>
              <a:t>4- Ambiente, Recursos Naturales y Tecnologías Limpias.</a:t>
            </a:r>
          </a:p>
          <a:p>
            <a:r>
              <a:rPr lang="es-MX" dirty="0" smtClean="0"/>
              <a:t>5- Desarrollo Tecnológico para la Industria</a:t>
            </a:r>
          </a:p>
          <a:p>
            <a:r>
              <a:rPr lang="es-MX" dirty="0" smtClean="0"/>
              <a:t>6- Temáticas Sociales (con énfasis en Salud y Educación).</a:t>
            </a:r>
          </a:p>
          <a:p>
            <a:r>
              <a:rPr lang="es-MX" dirty="0" smtClean="0"/>
              <a:t>7- El papel de la investigación científica y tecnológica.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93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FASE DE CONSULTA PÚBLICA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Durante más de 10 meses, desde el lanzamiento hasta agosto de 2002, se han distribuido más de</a:t>
            </a:r>
          </a:p>
          <a:p>
            <a:r>
              <a:rPr lang="es-MX" dirty="0" smtClean="0"/>
              <a:t>150 copias de la propuesta y se ha divulgado y discutido el texto en conferencias, seminarios y por medio de la página Web del CONACYT.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78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66989" y="228600"/>
            <a:ext cx="7705725" cy="1143000"/>
          </a:xfrm>
        </p:spPr>
        <p:txBody>
          <a:bodyPr/>
          <a:lstStyle/>
          <a:p>
            <a:pPr eaLnBrk="1" hangingPunct="1"/>
            <a:r>
              <a:rPr lang="es-ES_tradnl" altLang="en-US" sz="3200"/>
              <a:t>Política Nacional de CyT:</a:t>
            </a:r>
            <a:br>
              <a:rPr lang="es-ES_tradnl" altLang="en-US" sz="3200"/>
            </a:br>
            <a:r>
              <a:rPr lang="es-ES_tradnl" altLang="en-US" sz="3200"/>
              <a:t>Principios Rectores y Objetivos Generales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4" y="1557339"/>
            <a:ext cx="8207375" cy="5068887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Aft>
                <a:spcPct val="25000"/>
              </a:spcAft>
            </a:pPr>
            <a:r>
              <a:rPr lang="es-ES_tradnl" altLang="en-US" sz="2800"/>
              <a:t>Fortalecimiento de capacidades/competencias científicas y tecnológicas nacionales.</a:t>
            </a:r>
          </a:p>
          <a:p>
            <a:pPr eaLnBrk="1" hangingPunct="1">
              <a:lnSpc>
                <a:spcPct val="95000"/>
              </a:lnSpc>
              <a:spcAft>
                <a:spcPct val="25000"/>
              </a:spcAft>
            </a:pPr>
            <a:r>
              <a:rPr lang="es-ES_tradnl" altLang="en-US" sz="2800"/>
              <a:t>Orientación hacia la creación de un ambiente de innovación en el sector productivo.</a:t>
            </a:r>
          </a:p>
          <a:p>
            <a:pPr eaLnBrk="1" hangingPunct="1">
              <a:lnSpc>
                <a:spcPct val="95000"/>
              </a:lnSpc>
              <a:spcAft>
                <a:spcPct val="25000"/>
              </a:spcAft>
            </a:pPr>
            <a:r>
              <a:rPr lang="es-ES_tradnl" altLang="en-US" sz="2800"/>
              <a:t>Vinculación de sectores de oferta y demanda de tecnologías.</a:t>
            </a:r>
          </a:p>
          <a:p>
            <a:pPr eaLnBrk="1" hangingPunct="1">
              <a:lnSpc>
                <a:spcPct val="95000"/>
              </a:lnSpc>
              <a:spcAft>
                <a:spcPct val="25000"/>
              </a:spcAft>
            </a:pPr>
            <a:r>
              <a:rPr lang="es-ES_tradnl" altLang="en-US" sz="2800"/>
              <a:t>Financiamiento de la I+D, en virtud de la calidad, pertinencia y beneficios potenciales.</a:t>
            </a:r>
          </a:p>
          <a:p>
            <a:pPr eaLnBrk="1" hangingPunct="1">
              <a:lnSpc>
                <a:spcPct val="95000"/>
              </a:lnSpc>
              <a:spcAft>
                <a:spcPct val="25000"/>
              </a:spcAft>
            </a:pPr>
            <a:r>
              <a:rPr lang="es-ES_tradnl" altLang="en-US" sz="2800"/>
              <a:t>Impulso y racionalización de los programas gubernamentales.</a:t>
            </a:r>
          </a:p>
          <a:p>
            <a:pPr eaLnBrk="1" hangingPunct="1"/>
            <a:endParaRPr lang="es-ES_tradnl" altLang="en-US" sz="2800"/>
          </a:p>
        </p:txBody>
      </p:sp>
    </p:spTree>
    <p:extLst>
      <p:ext uri="{BB962C8B-B14F-4D97-AF65-F5344CB8AC3E}">
        <p14:creationId xmlns:p14="http://schemas.microsoft.com/office/powerpoint/2010/main" val="104898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66989" y="228600"/>
            <a:ext cx="7705725" cy="1143000"/>
          </a:xfrm>
        </p:spPr>
        <p:txBody>
          <a:bodyPr/>
          <a:lstStyle/>
          <a:p>
            <a:pPr eaLnBrk="1" hangingPunct="1"/>
            <a:r>
              <a:rPr lang="es-ES_tradnl" altLang="en-US" sz="3200"/>
              <a:t>Política Nacional de CyT:</a:t>
            </a:r>
            <a:br>
              <a:rPr lang="es-ES_tradnl" altLang="en-US" sz="3200"/>
            </a:br>
            <a:r>
              <a:rPr lang="es-ES_tradnl" altLang="en-US" sz="3200"/>
              <a:t>Principios Rectores y Objetivos Generales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6" y="1557339"/>
            <a:ext cx="8569325" cy="47529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s-ES_tradnl" altLang="en-US" sz="2600"/>
              <a:t>Disponibilidad de información confiable para el sector.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s-ES_tradnl" altLang="en-US" sz="2600"/>
              <a:t>Divulgación de las actividades y resultados del sector.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s-ES_tradnl" altLang="en-US" sz="2600"/>
              <a:t>Apoyo a programas de formación e intercambio de recursos humanos.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s-ES_tradnl" altLang="en-US" sz="2600"/>
              <a:t>Conservación, protección y uso racional de los RR NN.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s-ES_tradnl" altLang="en-US" sz="2600"/>
              <a:t>Coordinación y racionalización de la cooperación internacional.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s-ES_tradnl" altLang="en-US" sz="2600"/>
              <a:t>Establecimiento de la carrera del investigador.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s-ES_tradnl" altLang="en-US" sz="2600"/>
              <a:t>Apoyo para la realización de la transferencia y difusión de tecnologías.</a:t>
            </a:r>
          </a:p>
        </p:txBody>
      </p:sp>
    </p:spTree>
    <p:extLst>
      <p:ext uri="{BB962C8B-B14F-4D97-AF65-F5344CB8AC3E}">
        <p14:creationId xmlns:p14="http://schemas.microsoft.com/office/powerpoint/2010/main" val="209424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n-US" sz="1900"/>
              <a:t> </a:t>
            </a:r>
            <a:r>
              <a:rPr lang="es-ES_tradnl" altLang="en-US" sz="3600"/>
              <a:t>Áreas/Líneas de concentración</a:t>
            </a:r>
            <a:endParaRPr lang="es-ES" altLang="en-US" sz="360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600200"/>
            <a:ext cx="7772400" cy="4876800"/>
          </a:xfrm>
        </p:spPr>
        <p:txBody>
          <a:bodyPr/>
          <a:lstStyle/>
          <a:p>
            <a:pPr eaLnBrk="1" hangingPunct="1"/>
            <a:r>
              <a:rPr lang="es-ES_tradnl" altLang="en-US" sz="2800"/>
              <a:t>Ciencias Básicas.</a:t>
            </a:r>
          </a:p>
          <a:p>
            <a:pPr eaLnBrk="1" hangingPunct="1"/>
            <a:r>
              <a:rPr lang="es-ES_tradnl" altLang="en-US" sz="2800"/>
              <a:t>Desarrollo tecnológico para clusters productivos.</a:t>
            </a:r>
          </a:p>
          <a:p>
            <a:pPr eaLnBrk="1" hangingPunct="1"/>
            <a:r>
              <a:rPr lang="es-ES_tradnl" altLang="en-US" sz="2800"/>
              <a:t>Tecnologías de la Información.</a:t>
            </a:r>
          </a:p>
          <a:p>
            <a:pPr eaLnBrk="1" hangingPunct="1"/>
            <a:r>
              <a:rPr lang="es-ES_tradnl" altLang="en-US" sz="2800"/>
              <a:t>Ambiente y Producción Limpia.</a:t>
            </a:r>
          </a:p>
          <a:p>
            <a:pPr eaLnBrk="1" hangingPunct="1"/>
            <a:r>
              <a:rPr lang="es-ES_tradnl" altLang="en-US" sz="2800"/>
              <a:t>Recursos nacionales para el Desarrollo Industrial (p.e. energía y minería).</a:t>
            </a:r>
          </a:p>
          <a:p>
            <a:pPr eaLnBrk="1" hangingPunct="1"/>
            <a:r>
              <a:rPr lang="es-ES_tradnl" altLang="en-US" sz="2800"/>
              <a:t>Biotecnologías.</a:t>
            </a:r>
          </a:p>
          <a:p>
            <a:pPr eaLnBrk="1" hangingPunct="1"/>
            <a:r>
              <a:rPr lang="es-ES_tradnl" altLang="en-US" sz="2800"/>
              <a:t>Desarrollo del Sistema Nacional de la Calidad</a:t>
            </a:r>
            <a:endParaRPr lang="es-ES" altLang="en-US" sz="2800"/>
          </a:p>
        </p:txBody>
      </p:sp>
      <p:sp>
        <p:nvSpPr>
          <p:cNvPr id="4" name="4 CuadroTexto"/>
          <p:cNvSpPr txBox="1"/>
          <p:nvPr/>
        </p:nvSpPr>
        <p:spPr>
          <a:xfrm>
            <a:off x="377190" y="6292334"/>
            <a:ext cx="293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FUENTE: CONACYT,  Paraguay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387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495551" y="404814"/>
            <a:ext cx="7345363" cy="738187"/>
          </a:xfrm>
        </p:spPr>
        <p:txBody>
          <a:bodyPr/>
          <a:lstStyle/>
          <a:p>
            <a:pPr eaLnBrk="1" hangingPunct="1"/>
            <a:r>
              <a:rPr lang="es-ES_tradnl" altLang="en-US" sz="3200"/>
              <a:t>Pero existen dificultades. Entre ellas...</a:t>
            </a:r>
            <a:endParaRPr lang="es-ES" altLang="en-US" sz="320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3751" y="1484314"/>
            <a:ext cx="8208963" cy="5113337"/>
          </a:xfrm>
        </p:spPr>
        <p:txBody>
          <a:bodyPr/>
          <a:lstStyle/>
          <a:p>
            <a:pPr eaLnBrk="1" hangingPunct="1"/>
            <a:r>
              <a:rPr lang="es-ES_tradnl" altLang="en-US" b="1" dirty="0" smtClean="0">
                <a:solidFill>
                  <a:schemeClr val="tx2"/>
                </a:solidFill>
              </a:rPr>
              <a:t>Relación empresa/universidad</a:t>
            </a:r>
            <a:r>
              <a:rPr lang="es-ES_tradnl" altLang="en-US" dirty="0" smtClean="0"/>
              <a:t>: desconfianza y desarticulación.</a:t>
            </a:r>
          </a:p>
          <a:p>
            <a:pPr eaLnBrk="1" hangingPunct="1"/>
            <a:r>
              <a:rPr lang="es-ES_tradnl" altLang="en-US" b="1" dirty="0" smtClean="0">
                <a:solidFill>
                  <a:schemeClr val="tx2"/>
                </a:solidFill>
              </a:rPr>
              <a:t>RRHH de alto nivel</a:t>
            </a:r>
            <a:r>
              <a:rPr lang="es-ES_tradnl" altLang="en-US" dirty="0" smtClean="0"/>
              <a:t>: escasez.</a:t>
            </a:r>
          </a:p>
          <a:p>
            <a:pPr eaLnBrk="1" hangingPunct="1"/>
            <a:r>
              <a:rPr lang="es-ES_tradnl" altLang="en-US" b="1" dirty="0" smtClean="0">
                <a:solidFill>
                  <a:schemeClr val="tx2"/>
                </a:solidFill>
              </a:rPr>
              <a:t>Capacidades/competencias nacionales en I+D</a:t>
            </a:r>
            <a:r>
              <a:rPr lang="es-ES_tradnl" altLang="en-US" dirty="0" smtClean="0"/>
              <a:t>: aislamiento y dispersión.</a:t>
            </a:r>
          </a:p>
          <a:p>
            <a:pPr eaLnBrk="1" hangingPunct="1"/>
            <a:r>
              <a:rPr lang="es-ES_tradnl" altLang="en-US" b="1" dirty="0" smtClean="0">
                <a:solidFill>
                  <a:schemeClr val="tx2"/>
                </a:solidFill>
              </a:rPr>
              <a:t>Financiamiento para la I+D</a:t>
            </a:r>
            <a:r>
              <a:rPr lang="es-ES_tradnl" altLang="en-US" dirty="0" smtClean="0"/>
              <a:t>: falta.</a:t>
            </a:r>
          </a:p>
          <a:p>
            <a:pPr eaLnBrk="1" hangingPunct="1"/>
            <a:r>
              <a:rPr lang="es-ES_tradnl" altLang="en-US" b="1" dirty="0" smtClean="0">
                <a:solidFill>
                  <a:schemeClr val="tx2"/>
                </a:solidFill>
              </a:rPr>
              <a:t>Divulgación de actividades y resultados</a:t>
            </a:r>
            <a:r>
              <a:rPr lang="es-ES_tradnl" altLang="en-US" dirty="0" smtClean="0"/>
              <a:t>: escasez.</a:t>
            </a:r>
          </a:p>
          <a:p>
            <a:pPr eaLnBrk="1" hangingPunct="1"/>
            <a:r>
              <a:rPr lang="es-ES_tradnl" altLang="en-US" b="1" dirty="0" smtClean="0">
                <a:solidFill>
                  <a:schemeClr val="tx2"/>
                </a:solidFill>
              </a:rPr>
              <a:t>Sistema de Información</a:t>
            </a:r>
            <a:r>
              <a:rPr lang="es-ES_tradnl" altLang="en-US" dirty="0" smtClean="0"/>
              <a:t>: en construcción.</a:t>
            </a:r>
          </a:p>
          <a:p>
            <a:pPr eaLnBrk="1" hangingPunct="1"/>
            <a:r>
              <a:rPr lang="es-ES_tradnl" altLang="en-US" b="1" dirty="0" smtClean="0">
                <a:solidFill>
                  <a:schemeClr val="tx2"/>
                </a:solidFill>
              </a:rPr>
              <a:t>Urgencia de reforma de la educación superior</a:t>
            </a:r>
            <a:r>
              <a:rPr lang="es-ES_tradnl" altLang="en-US" dirty="0" smtClean="0"/>
              <a:t>.</a:t>
            </a:r>
          </a:p>
          <a:p>
            <a:pPr eaLnBrk="1" hangingPunct="1"/>
            <a:r>
              <a:rPr lang="es-ES_tradnl" altLang="en-US" b="1" dirty="0" smtClean="0">
                <a:solidFill>
                  <a:schemeClr val="tx2"/>
                </a:solidFill>
              </a:rPr>
              <a:t>Cooperación internacional desordenada</a:t>
            </a:r>
            <a:r>
              <a:rPr lang="es-ES_tradnl" altLang="en-US" dirty="0" smtClean="0"/>
              <a:t>.</a:t>
            </a:r>
          </a:p>
          <a:p>
            <a:pPr eaLnBrk="1" hangingPunct="1"/>
            <a:r>
              <a:rPr lang="es-ES_tradnl" altLang="en-US" b="1" dirty="0" smtClean="0">
                <a:solidFill>
                  <a:schemeClr val="tx2"/>
                </a:solidFill>
              </a:rPr>
              <a:t>Gestión del CONACYT</a:t>
            </a:r>
            <a:r>
              <a:rPr lang="es-ES_tradnl" altLang="en-US" dirty="0" smtClean="0"/>
              <a:t>: restricciones presupuestarias.</a:t>
            </a:r>
          </a:p>
          <a:p>
            <a:pPr eaLnBrk="1" hangingPunct="1"/>
            <a:endParaRPr lang="es-ES" altLang="en-US" dirty="0" smtClean="0"/>
          </a:p>
        </p:txBody>
      </p:sp>
      <p:sp>
        <p:nvSpPr>
          <p:cNvPr id="4" name="4 CuadroTexto"/>
          <p:cNvSpPr txBox="1"/>
          <p:nvPr/>
        </p:nvSpPr>
        <p:spPr>
          <a:xfrm>
            <a:off x="468630" y="6228319"/>
            <a:ext cx="293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FUENTE: CONACYT,  Paraguay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743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27350" y="765176"/>
            <a:ext cx="6858000" cy="1871663"/>
          </a:xfrm>
        </p:spPr>
        <p:txBody>
          <a:bodyPr/>
          <a:lstStyle/>
          <a:p>
            <a:pPr algn="ctr" eaLnBrk="1" hangingPunct="1"/>
            <a:r>
              <a:rPr lang="es-ES" altLang="en-US" sz="3800" b="1">
                <a:solidFill>
                  <a:schemeClr val="hlink"/>
                </a:solidFill>
              </a:rPr>
              <a:t>Proyecto BID-CONACYT</a:t>
            </a:r>
            <a:br>
              <a:rPr lang="es-ES" altLang="en-US" sz="3800" b="1">
                <a:solidFill>
                  <a:schemeClr val="hlink"/>
                </a:solidFill>
              </a:rPr>
            </a:br>
            <a:r>
              <a:rPr lang="es-ES" altLang="en-US" sz="3800" b="1">
                <a:solidFill>
                  <a:schemeClr val="hlink"/>
                </a:solidFill>
              </a:rPr>
              <a:t>PR  126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95550" y="3789364"/>
            <a:ext cx="7704138" cy="2016125"/>
          </a:xfrm>
        </p:spPr>
        <p:txBody>
          <a:bodyPr/>
          <a:lstStyle/>
          <a:p>
            <a:pPr eaLnBrk="1" hangingPunct="1"/>
            <a:r>
              <a:rPr lang="es-PY" altLang="en-US" sz="2800" b="1">
                <a:solidFill>
                  <a:srgbClr val="0000FF"/>
                </a:solidFill>
              </a:rPr>
              <a:t>Programa de Apoyo al Desarrollo </a:t>
            </a:r>
          </a:p>
          <a:p>
            <a:pPr eaLnBrk="1" hangingPunct="1"/>
            <a:r>
              <a:rPr lang="es-PY" altLang="en-US" sz="2800" b="1">
                <a:solidFill>
                  <a:srgbClr val="0000FF"/>
                </a:solidFill>
              </a:rPr>
              <a:t>de la Ciencia, Tecnología e </a:t>
            </a:r>
          </a:p>
          <a:p>
            <a:pPr eaLnBrk="1" hangingPunct="1"/>
            <a:r>
              <a:rPr lang="es-PY" altLang="en-US" sz="2800" b="1">
                <a:solidFill>
                  <a:srgbClr val="0000FF"/>
                </a:solidFill>
              </a:rPr>
              <a:t>Innovación</a:t>
            </a:r>
            <a:endParaRPr lang="es-ES" altLang="en-US" sz="2800" b="1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9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PY" altLang="en-US" sz="3600">
                <a:solidFill>
                  <a:srgbClr val="0000FF"/>
                </a:solidFill>
              </a:rPr>
              <a:t>Plan de Financiamiento:	</a:t>
            </a:r>
            <a:endParaRPr lang="es-ES" altLang="en-US" sz="3600">
              <a:solidFill>
                <a:srgbClr val="0000FF"/>
              </a:solidFill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2208213" y="2060576"/>
            <a:ext cx="8077200" cy="334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74688" indent="-674688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14287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84785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226695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68605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31432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6004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40576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45148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Clr>
                <a:srgbClr val="3333CC"/>
              </a:buClr>
              <a:buNone/>
            </a:pPr>
            <a:r>
              <a:rPr lang="es-PY" altLang="en-US">
                <a:solidFill>
                  <a:srgbClr val="000000"/>
                </a:solidFill>
              </a:rPr>
              <a:t>	</a:t>
            </a:r>
            <a:endParaRPr lang="es-PY" altLang="en-US" b="1">
              <a:solidFill>
                <a:srgbClr val="000000"/>
              </a:solidFill>
            </a:endParaRPr>
          </a:p>
          <a:p>
            <a:pPr lvl="1" fontAlgn="base">
              <a:spcAft>
                <a:spcPct val="0"/>
              </a:spcAft>
              <a:buClr>
                <a:srgbClr val="FF0000"/>
              </a:buClr>
              <a:buNone/>
            </a:pPr>
            <a:r>
              <a:rPr lang="es-PY" altLang="en-US" sz="3000" b="1">
                <a:solidFill>
                  <a:srgbClr val="0000FF"/>
                </a:solidFill>
              </a:rPr>
              <a:t>Fuentes			    US$</a:t>
            </a:r>
          </a:p>
          <a:p>
            <a:pPr fontAlgn="base">
              <a:spcAft>
                <a:spcPct val="0"/>
              </a:spcAft>
              <a:buClr>
                <a:srgbClr val="3333CC"/>
              </a:buClr>
              <a:buNone/>
            </a:pPr>
            <a:r>
              <a:rPr lang="es-PY" altLang="en-US" sz="2800" b="1">
                <a:solidFill>
                  <a:srgbClr val="000000"/>
                </a:solidFill>
              </a:rPr>
              <a:t>	Crédito del BID		6.500.000</a:t>
            </a:r>
          </a:p>
          <a:p>
            <a:pPr fontAlgn="base">
              <a:spcAft>
                <a:spcPct val="0"/>
              </a:spcAft>
              <a:buClr>
                <a:srgbClr val="3333CC"/>
              </a:buClr>
              <a:buNone/>
            </a:pPr>
            <a:r>
              <a:rPr lang="es-PY" altLang="en-US" sz="2800" b="1">
                <a:solidFill>
                  <a:srgbClr val="000000"/>
                </a:solidFill>
              </a:rPr>
              <a:t> 	Aporte Local 		1.800.000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  <a:buNone/>
            </a:pPr>
            <a:r>
              <a:rPr lang="es-ES" altLang="en-US" sz="2800" b="1">
                <a:solidFill>
                  <a:srgbClr val="000000"/>
                </a:solidFill>
              </a:rPr>
              <a:t>	Total 				</a:t>
            </a:r>
            <a:r>
              <a:rPr lang="es-PY" altLang="en-US" sz="2800" b="1">
                <a:solidFill>
                  <a:srgbClr val="000000"/>
                </a:solidFill>
              </a:rPr>
              <a:t>8.300.000</a:t>
            </a:r>
            <a:endParaRPr lang="es-ES" altLang="en-US" sz="2800" b="1">
              <a:solidFill>
                <a:srgbClr val="000000"/>
              </a:solidFill>
            </a:endParaRPr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 flipV="1">
            <a:off x="2424114" y="4149725"/>
            <a:ext cx="6696075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41946" y="6054209"/>
            <a:ext cx="293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FUENTE: CONACYT,  Paraguay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069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228601"/>
            <a:ext cx="7391400" cy="1039813"/>
          </a:xfrm>
        </p:spPr>
        <p:txBody>
          <a:bodyPr/>
          <a:lstStyle/>
          <a:p>
            <a:pPr eaLnBrk="1" hangingPunct="1"/>
            <a:r>
              <a:rPr lang="es-ES" altLang="en-US" sz="3600">
                <a:solidFill>
                  <a:srgbClr val="0000FF"/>
                </a:solidFill>
              </a:rPr>
              <a:t>Componentes / Productos</a:t>
            </a:r>
          </a:p>
        </p:txBody>
      </p:sp>
      <p:graphicFrame>
        <p:nvGraphicFramePr>
          <p:cNvPr id="168203" name="Group 267"/>
          <p:cNvGraphicFramePr>
            <a:graphicFrameLocks noGrp="1"/>
          </p:cNvGraphicFramePr>
          <p:nvPr>
            <p:ph idx="1"/>
          </p:nvPr>
        </p:nvGraphicFramePr>
        <p:xfrm>
          <a:off x="1774825" y="1628775"/>
          <a:ext cx="8713788" cy="4881770"/>
        </p:xfrm>
        <a:graphic>
          <a:graphicData uri="http://schemas.openxmlformats.org/drawingml/2006/table">
            <a:tbl>
              <a:tblPr/>
              <a:tblGrid>
                <a:gridCol w="1800225">
                  <a:extLst>
                    <a:ext uri="{9D8B030D-6E8A-4147-A177-3AD203B41FA5}">
                      <a16:colId xmlns:a16="http://schemas.microsoft.com/office/drawing/2014/main" val="1920458446"/>
                    </a:ext>
                  </a:extLst>
                </a:gridCol>
                <a:gridCol w="3168650">
                  <a:extLst>
                    <a:ext uri="{9D8B030D-6E8A-4147-A177-3AD203B41FA5}">
                      <a16:colId xmlns:a16="http://schemas.microsoft.com/office/drawing/2014/main" val="3342459337"/>
                    </a:ext>
                  </a:extLst>
                </a:gridCol>
                <a:gridCol w="3744913">
                  <a:extLst>
                    <a:ext uri="{9D8B030D-6E8A-4147-A177-3AD203B41FA5}">
                      <a16:colId xmlns:a16="http://schemas.microsoft.com/office/drawing/2014/main" val="3538592517"/>
                    </a:ext>
                  </a:extLst>
                </a:gridCol>
              </a:tblGrid>
              <a:tr h="620640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3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Componente 1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6575" indent="-536575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15963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536575" marR="0" lvl="0" indent="-5365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1.1: Proyectos de investigación</a:t>
                      </a:r>
                    </a:p>
                    <a:p>
                      <a:pPr marL="536575" marR="0" lvl="0" indent="-5365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       y desarrollo (I+D)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4625" indent="-174625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174625" marR="0" lvl="0" indent="-17462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en Universidades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en Centros de Investigación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1521461"/>
                  </a:ext>
                </a:extLst>
              </a:tr>
              <a:tr h="9127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449263" indent="-449263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15963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449263" marR="0" lvl="0" indent="-449263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  <a:p>
                      <a:pPr marL="449263" marR="0" lvl="0" indent="-449263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1.2: Proyectos de innovación tecnológica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4625" indent="-174625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174625" marR="0" lvl="0" indent="-17462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Universidad/Empresa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Empresa/Empresa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Empresa sola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293401"/>
                  </a:ext>
                </a:extLst>
              </a:tr>
              <a:tr h="1495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Componente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49263" indent="-449263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15963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449263" marR="0" lvl="0" indent="-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n-US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  </a:t>
                      </a:r>
                    </a:p>
                    <a:p>
                      <a:pPr marL="449263" marR="0" lvl="0" indent="-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2.1: Fortalecimiento y creación de capacidades nacionales y RR HH en áreas estratégicas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4625" indent="-174625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174625" marR="0" lvl="0" indent="-17462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Maestrías y   </a:t>
                      </a:r>
                      <a:r>
                        <a:rPr kumimoji="0" lang="es-ES" altLang="en-US" sz="17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anose="020B0604030504040204" pitchFamily="34" charset="0"/>
                        </a:rPr>
                        <a:t>en las Universidades</a:t>
                      </a: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Doctorados   </a:t>
                      </a:r>
                      <a:r>
                        <a:rPr kumimoji="0" lang="es-ES" altLang="en-US" sz="17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anose="020B0604030504040204" pitchFamily="34" charset="0"/>
                        </a:rPr>
                        <a:t>Paraguayas.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Especializaciones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Incorporación de  Investigadores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Pasantías y Becas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4506970"/>
                  </a:ext>
                </a:extLst>
              </a:tr>
              <a:tr h="18529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Componente 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49263" indent="-449263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715963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449263" marR="0" lvl="0" indent="-449263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  <a:p>
                      <a:pPr marL="449263" marR="0" lvl="0" indent="-449263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3.1: Fortalecimiento y articulación de los sistemas nacionales de ciencia, tecnología e innovación.</a:t>
                      </a:r>
                    </a:p>
                    <a:p>
                      <a:pPr marL="449263" marR="0" lvl="0" indent="-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85738" indent="-1857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987425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1166813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Redes     </a:t>
                      </a: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Web of Science®- </a:t>
                      </a:r>
                    </a:p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              Inspec Database</a:t>
                      </a: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es-E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Información Científica</a:t>
                      </a:r>
                    </a:p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Centros de desarrollo tecnológico</a:t>
                      </a:r>
                    </a:p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tabLst/>
                      </a:pPr>
                      <a:r>
                        <a:rPr kumimoji="0" lang="es-E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Divulgación, popularización y        enseñanza de la ciencia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31386"/>
                  </a:ext>
                </a:extLst>
              </a:tr>
            </a:tbl>
          </a:graphicData>
        </a:graphic>
      </p:graphicFrame>
      <p:sp>
        <p:nvSpPr>
          <p:cNvPr id="4" name="4 CuadroTexto"/>
          <p:cNvSpPr txBox="1"/>
          <p:nvPr/>
        </p:nvSpPr>
        <p:spPr>
          <a:xfrm>
            <a:off x="163830" y="6488668"/>
            <a:ext cx="293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FUENTE: CONACYT,  Paraguay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857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ápsulas">
  <a:themeElements>
    <a:clrScheme name="Cápsula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ápsula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ápsula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ápsula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ápsula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ápsula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ápsula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ápsula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ápsula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ápsula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ápsulas">
  <a:themeElements>
    <a:clrScheme name="Cápsula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ápsula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ápsula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ápsula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ápsula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ápsula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ápsula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ápsula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ápsula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ápsula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ezclas">
  <a:themeElements>
    <a:clrScheme name="Mezcla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Mezcla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Mezcla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zcla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zcla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zcla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zcla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zcla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zcla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Mezclas">
  <a:themeElements>
    <a:clrScheme name="Mezcla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Mezcla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Mezcla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zcla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zcla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zcla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zcla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zcla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zcla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Mezclas">
  <a:themeElements>
    <a:clrScheme name="Mezcla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Mezcla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Mezcla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zcla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zcla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zcla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zcla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zcla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zcla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1375</Words>
  <Application>Microsoft Office PowerPoint</Application>
  <PresentationFormat>Panorámica</PresentationFormat>
  <Paragraphs>199</Paragraphs>
  <Slides>41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6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41</vt:i4>
      </vt:variant>
    </vt:vector>
  </HeadingPairs>
  <TitlesOfParts>
    <vt:vector size="58" baseType="lpstr">
      <vt:lpstr>Arial</vt:lpstr>
      <vt:lpstr>Arial Narrow</vt:lpstr>
      <vt:lpstr>Calibri</vt:lpstr>
      <vt:lpstr>Calibri Light</vt:lpstr>
      <vt:lpstr>Lato</vt:lpstr>
      <vt:lpstr>Tahoma</vt:lpstr>
      <vt:lpstr>Times New Roman</vt:lpstr>
      <vt:lpstr>Verdana</vt:lpstr>
      <vt:lpstr>Wingdings</vt:lpstr>
      <vt:lpstr>Tema de Office</vt:lpstr>
      <vt:lpstr>Cápsulas</vt:lpstr>
      <vt:lpstr>1_Cápsulas</vt:lpstr>
      <vt:lpstr>Mezclas</vt:lpstr>
      <vt:lpstr>1_Mezclas</vt:lpstr>
      <vt:lpstr>2_Mezclas</vt:lpstr>
      <vt:lpstr>Diapositiva de Microsoft PowerPoint</vt:lpstr>
      <vt:lpstr>Gráfico de Microsoft Excel</vt:lpstr>
      <vt:lpstr>Presentación de PowerPoint</vt:lpstr>
      <vt:lpstr>Guía de la presentación</vt:lpstr>
      <vt:lpstr>Presentación de PowerPoint</vt:lpstr>
      <vt:lpstr>Universidad de Córdoba, 1622 (1613)</vt:lpstr>
      <vt:lpstr>Presentación de PowerPoint</vt:lpstr>
      <vt:lpstr>Presentación de PowerPoint</vt:lpstr>
      <vt:lpstr>Presentación de PowerPoint</vt:lpstr>
      <vt:lpstr>Orígenes de la Planificación y Política CyT</vt:lpstr>
      <vt:lpstr>Las áreas de los Planes de Desarrollo 70/80</vt:lpstr>
      <vt:lpstr>UNA – UCA - EMPRESAS</vt:lpstr>
      <vt:lpstr>Presentación de PowerPoint</vt:lpstr>
      <vt:lpstr>LEY 1028/1997 - CONACYT</vt:lpstr>
      <vt:lpstr>Ley 2279/2003 – Ley que modifica y amplia </vt:lpstr>
      <vt:lpstr>Ley 2279/2003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PNCyT 2002</vt:lpstr>
      <vt:lpstr>Presentación de PowerPoint</vt:lpstr>
      <vt:lpstr>Primera Jornada de Consulta (1999) </vt:lpstr>
      <vt:lpstr>Simposio sobre Política Nacional de Ciencia, Tecnología e Innovación (2000)</vt:lpstr>
      <vt:lpstr>FASE DE CONSULTA PÚBLICA </vt:lpstr>
      <vt:lpstr>Política Nacional de CyT: Principios Rectores y Objetivos Generales</vt:lpstr>
      <vt:lpstr>Política Nacional de CyT: Principios Rectores y Objetivos Generales</vt:lpstr>
      <vt:lpstr> Áreas/Líneas de concentración</vt:lpstr>
      <vt:lpstr>Pero existen dificultades. Entre ellas...</vt:lpstr>
      <vt:lpstr>Proyecto BID-CONACYT PR  126</vt:lpstr>
      <vt:lpstr>Plan de Financiamiento: </vt:lpstr>
      <vt:lpstr>Componentes / Productos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Usuario de Windows</cp:lastModifiedBy>
  <cp:revision>18</cp:revision>
  <dcterms:created xsi:type="dcterms:W3CDTF">2020-06-25T01:15:35Z</dcterms:created>
  <dcterms:modified xsi:type="dcterms:W3CDTF">2020-06-25T22:44:28Z</dcterms:modified>
</cp:coreProperties>
</file>