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1" r:id="rId5"/>
    <p:sldId id="265" r:id="rId6"/>
    <p:sldId id="266" r:id="rId7"/>
    <p:sldId id="264" r:id="rId8"/>
    <p:sldId id="259" r:id="rId9"/>
    <p:sldId id="260" r:id="rId10"/>
    <p:sldId id="262" r:id="rId11"/>
  </p:sldIdLst>
  <p:sldSz cx="9144000" cy="6858000" type="screen4x3"/>
  <p:notesSz cx="6858000" cy="9144000"/>
  <p:defaultTextStyle>
    <a:defPPr>
      <a:defRPr lang="es-C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0000CC"/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0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7EFCF-62B0-4CF8-8A4E-F520111AC98B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144C4-AFB8-4324-8BFD-A1690863B28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0CC59-FC8A-403A-B9C0-02FB449AF65A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AD8A1-2ADA-461C-861E-EB823EDE4D9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D9DC0-13D3-4BE8-9810-B1809A78BC8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B364E-4814-4154-9DAE-5B936FCA6A89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50113-A8FA-46A8-95FF-5BF437F90AFA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B4928-6974-4352-BFE2-984C7C1D248D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9E38-3B17-42B2-B7C5-DB345B89045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42BE0-227A-4FDE-BD54-A1AF1540CB8C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EB24C-7589-4590-A969-6B4D3EC8251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B0BA8-DB32-4080-9540-BAF4DB61FEA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BEA49-870A-402A-85B2-F56B1B15427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D7CD7-69AA-4157-9495-4ABD6AF6A7BA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45CB-7EDA-4871-BFE3-9AA8303B04BE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15728C-BF7F-4A5F-81AB-00060D99CAEC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52217-7B5A-49C9-9593-D1800BC27CA4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310B1-48C6-4D3C-AE92-F58DDBA33566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3D595-8D3A-4096-8648-D8B3E2ABB5E2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D5457-577F-4C0C-9DA1-41F45D18BB29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4AF8A-0214-46FF-929F-6B06E4D3F2DE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92F70-FE1B-4E40-ADE9-60119A58DD6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1D3887-1785-456F-AB6B-CBB5BBB20FF5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3B338B-1AE2-4924-96A0-6107B2A8F8B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46" r:id="rId8"/>
    <p:sldLayoutId id="2147483747" r:id="rId9"/>
    <p:sldLayoutId id="2147483738" r:id="rId10"/>
    <p:sldLayoutId id="214748373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buChar char="•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py/url?sa=i&amp;rct=j&amp;q=web+2.0+herramientas&amp;source=images&amp;cd=&amp;cad=rja&amp;docid=YcOX-Iwms97IwM&amp;tbnid=FmQ-dzDCEucLNM:&amp;ved=0CAUQjRw&amp;url=http://diana-aulainformatica.blogspot.com/2010/11/herramientas-web-20.html&amp;ei=mA7SUfySJIuw8QSTsoDQAw&amp;psig=AFQjCNE7IUNtzEx97_7CfkbRmg6iJdwDLg&amp;ust=137280714362894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custodia-documental.com/wp-content/uploads/Curso-conservacion-de-material-digital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py/url?sa=i&amp;rct=j&amp;q=competencias+del+bibliotecario+escolar&amp;source=images&amp;cd=&amp;cad=rja&amp;docid=y_y9p_JQsdk00M&amp;tbnid=6yF7RkmU6-czFM:&amp;ved=0CAUQjRw&amp;url=http://bibliotecaescolarinfo.blogspot.com/2013_05_01_archive.html&amp;ei=yxDSUfW3JYvw8AS8ioHQDA&amp;psig=AFQjCNHgkdhtyMEU6FX_K8W6Fr9mf065ZA&amp;ust=1372807516994168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ttp://4.bp.blogspot.com/_a3F5YwOtK0w/SsK8vqqFBSI/AAAAAAAAABQ/9jfq8dyisrk/s1600/web20.jpg3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0"/>
            <a:ext cx="22320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1042988" y="2516188"/>
            <a:ext cx="7991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200" b="1">
                <a:latin typeface="Baskerville Old Face" pitchFamily="18" charset="0"/>
              </a:rPr>
              <a:t>Candidata: Estela Beatriz Barrios González</a:t>
            </a:r>
            <a:r>
              <a:rPr lang="es-ES" sz="3200"/>
              <a:t> 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2268538" y="188913"/>
            <a:ext cx="6659562" cy="137318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800" b="1"/>
              <a:t>El Uso de las TIC’S y el Paradigma de la Web 2.0 en las Bibliotecas de la Universidad Nacional de Asunción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2519363" y="4652963"/>
            <a:ext cx="66246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b="1"/>
              <a:t>Objetivo:</a:t>
            </a:r>
            <a:r>
              <a:rPr lang="es-PY"/>
              <a:t> Precisar el grado de utilización de las TIC’s y  de las tecnologías de la Web 2.0 en las bibliotecas universitarias de la Universidad Nacional de Asunción. </a:t>
            </a:r>
            <a:endParaRPr lang="es-ES"/>
          </a:p>
        </p:txBody>
      </p:sp>
      <p:pic>
        <p:nvPicPr>
          <p:cNvPr id="13317" name="Picture 2" descr="logo_membre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9175" y="2586038"/>
            <a:ext cx="55245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2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4338" name="AutoShape 4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215900" y="-15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4339" name="AutoShape 6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368300" y="1508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4340" name="AutoShape 8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520700" y="3032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pic>
        <p:nvPicPr>
          <p:cNvPr id="14341" name="Picture 10" descr="Curso de conservación de material documental digita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0"/>
            <a:ext cx="4535487" cy="420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555875" y="4040188"/>
            <a:ext cx="61928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s-ES" sz="3200" b="1">
                <a:latin typeface="Baskerville Old Face" pitchFamily="18" charset="0"/>
              </a:rPr>
              <a:t>Candidata:</a:t>
            </a:r>
            <a:r>
              <a:rPr lang="es-ES" sz="3200">
                <a:latin typeface="Baskerville Old Face" pitchFamily="18" charset="0"/>
              </a:rPr>
              <a:t> María Ester Ayala Salinas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4932363" y="285750"/>
            <a:ext cx="410368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2400" b="1"/>
              <a:t>Título:</a:t>
            </a:r>
            <a:r>
              <a:rPr lang="es-ES" sz="2400"/>
              <a:t> Sistema de Conservación Preventiva de los Recursos Bibliográficos, Electrónicos y Digital en las Unidades de Información de la Universidad Nacional de Asunción.</a:t>
            </a:r>
          </a:p>
          <a:p>
            <a:pPr algn="ctr" eaLnBrk="0" hangingPunct="0"/>
            <a:endParaRPr lang="es-ES" sz="2400">
              <a:latin typeface="Franklin Gothic Boo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831850" y="5286375"/>
            <a:ext cx="6697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b="1"/>
              <a:t>Objetivo: </a:t>
            </a:r>
            <a:r>
              <a:rPr lang="es-PY"/>
              <a:t>Evaluar el estado de preservación y conservación de los recursos bibliográficos electrónico y digital en las unidades de información de  la Universidad Nacional de Asunción.</a:t>
            </a:r>
            <a:endParaRPr lang="es-ES"/>
          </a:p>
        </p:txBody>
      </p:sp>
      <p:pic>
        <p:nvPicPr>
          <p:cNvPr id="14345" name="Picture 2" descr="logo_membre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1175" y="4040188"/>
            <a:ext cx="6651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t3.gstatic.com/images?q=tbn:ANd9GcT3h_tqfvi-PXOV1GSnfdxSpPhkOpLUykBIYf7VdVtaz98_iCZb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0241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959225" y="588963"/>
            <a:ext cx="51847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3200" b="1">
                <a:latin typeface="Birch Std"/>
              </a:rPr>
              <a:t>Candidata</a:t>
            </a:r>
            <a:r>
              <a:rPr lang="es-ES" sz="3200">
                <a:latin typeface="Birch Std"/>
              </a:rPr>
              <a:t>: María del Carmen Rodríguez de Vera</a:t>
            </a:r>
            <a:r>
              <a:rPr lang="es-ES" sz="3600">
                <a:latin typeface="Birch Std"/>
              </a:rPr>
              <a:t>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68313" y="2633663"/>
            <a:ext cx="83169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2800" b="1">
                <a:latin typeface="Baskerville Old Face" pitchFamily="18" charset="0"/>
              </a:rPr>
              <a:t>Título</a:t>
            </a:r>
            <a:r>
              <a:rPr lang="es-ES" sz="2800">
                <a:latin typeface="Baskerville Old Face" pitchFamily="18" charset="0"/>
              </a:rPr>
              <a:t>: Competencias Profesionales del Bibliotecario Escolar en Ejercicio y su Impacto en la Sociedad Educativa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5013325"/>
            <a:ext cx="80645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2400" b="1">
                <a:latin typeface="Baskerville Old Face" pitchFamily="18" charset="0"/>
              </a:rPr>
              <a:t>Objetivo General: Analizar el desempeño del capital humano en  las bibliotecas escolares de las escuelas y colegios que conforman los Referentes Departamentales del Ministerio de Educación y Cultura.</a:t>
            </a:r>
          </a:p>
        </p:txBody>
      </p:sp>
      <p:pic>
        <p:nvPicPr>
          <p:cNvPr id="15365" name="Picture 2" descr="logo_membre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87688" y="615950"/>
            <a:ext cx="7921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323850" y="1773238"/>
            <a:ext cx="6686550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b="1"/>
              <a:t>Grupo de Investigación en Ciencias de la Información </a:t>
            </a:r>
          </a:p>
          <a:p>
            <a:pPr algn="ctr" eaLnBrk="0" hangingPunct="0">
              <a:defRPr/>
            </a:pPr>
            <a:r>
              <a:rPr lang="es-ES" sz="3200" b="1"/>
              <a:t>- GICI - 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pic>
        <p:nvPicPr>
          <p:cNvPr id="16386" name="Picture 2" descr="logo_membre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3933825"/>
            <a:ext cx="79216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116013" y="3141663"/>
            <a:ext cx="71278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es-PY" b="1"/>
              <a:t>PERMITE:</a:t>
            </a:r>
          </a:p>
          <a:p>
            <a:pPr algn="just"/>
            <a:endParaRPr lang="es-ES" b="1"/>
          </a:p>
          <a:p>
            <a:pPr algn="just">
              <a:buFontTx/>
              <a:buChar char="•"/>
            </a:pPr>
            <a:r>
              <a:rPr lang="es-ES"/>
              <a:t>Desarrollar proyectos hacia una misma dirección, pues se tiene una línea de investigación (Nacional, Mercosur)</a:t>
            </a:r>
          </a:p>
          <a:p>
            <a:pPr algn="just">
              <a:buFontTx/>
              <a:buChar char="•"/>
            </a:pPr>
            <a:r>
              <a:rPr lang="es-ES"/>
              <a:t>El grupo va creciendo cualitativa y cuantitativamente</a:t>
            </a:r>
          </a:p>
          <a:p>
            <a:pPr algn="just">
              <a:buFontTx/>
              <a:buChar char="•"/>
            </a:pPr>
            <a:r>
              <a:rPr lang="es-ES"/>
              <a:t>Se abren nuevas líneas afines de trabajo, coordinándose unos grupos con otros </a:t>
            </a:r>
          </a:p>
          <a:p>
            <a:pPr algn="just">
              <a:buFontTx/>
              <a:buChar char="•"/>
            </a:pPr>
            <a:r>
              <a:rPr lang="es-ES"/>
              <a:t>Abrir varias líneas de investigación que pueden ir articuladas entre sí</a:t>
            </a:r>
          </a:p>
          <a:p>
            <a:pPr algn="just">
              <a:buFontTx/>
              <a:buChar char="•"/>
            </a:pPr>
            <a:r>
              <a:rPr lang="es-ES"/>
              <a:t>Posibilidad de desarrollar programas de investigación, como estudios de posgrados, asesorías y consultorías a empresas, y publicaciones, entre otras.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79388" y="188913"/>
            <a:ext cx="1763712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r>
              <a:rPr lang="es-ES" sz="3200" b="1"/>
              <a:t>GICI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124075" y="1052513"/>
            <a:ext cx="6408738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s-ES" b="1"/>
              <a:t>La línea de investigación es considerada como el eje ordenador de la actividad de investigación, a través de</a:t>
            </a:r>
            <a:r>
              <a:rPr lang="es-ES"/>
              <a:t> </a:t>
            </a:r>
            <a:r>
              <a:rPr lang="es-ES" b="1"/>
              <a:t> la conjunción de esfuerzos en forma ordenada y sistemática de carácter institucional y académico en la que participan activamente: directivos, docentes y alumnos con el propósito de abordar en forma cooperativa e interdisciplinaria un área de conocimiento </a:t>
            </a:r>
          </a:p>
        </p:txBody>
      </p:sp>
      <p:pic>
        <p:nvPicPr>
          <p:cNvPr id="26630" name="Picture 2" descr="logo_membre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33375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339975" y="3937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sz="2400" b="1"/>
              <a:t>LINEA DE INVESTIGACION</a:t>
            </a:r>
            <a:endParaRPr lang="es-ES" sz="2400" b="1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2484438" y="765175"/>
            <a:ext cx="4103687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P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195513" y="1989138"/>
            <a:ext cx="482441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s-ES" sz="2400" b="1"/>
              <a:t>La investigación tiene que ser útil, relevante para enfrentar problemas concretos, o para contribuir al conocimiento “universal”, para legitimar una investigación, etc, es decir, las tesis deben tener aportes concretos.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2160588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r>
              <a:rPr lang="es-ES" sz="3200" b="1"/>
              <a:t>GICI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pic>
        <p:nvPicPr>
          <p:cNvPr id="27652" name="Picture 2" descr="logo_membre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411413" y="1196975"/>
            <a:ext cx="5543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sz="2400" b="1"/>
              <a:t>FORMULACION DE LAS LINEAS DE INVESTIGACION</a:t>
            </a:r>
            <a:endParaRPr lang="es-E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2160588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r>
              <a:rPr lang="es-ES" sz="3200" b="1"/>
              <a:t>GICI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pic>
        <p:nvPicPr>
          <p:cNvPr id="18434" name="Picture 2" descr="logo_membre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900113" y="2060575"/>
            <a:ext cx="36036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sz="2400" b="1"/>
              <a:t>FINALIDAD</a:t>
            </a:r>
            <a:endParaRPr lang="es-ES" sz="2400" b="1"/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1619250" y="2703513"/>
            <a:ext cx="7272338" cy="3752850"/>
          </a:xfrm>
          <a:prstGeom prst="rect">
            <a:avLst/>
          </a:prstGeom>
          <a:gradFill rotWithShape="1">
            <a:gsLst>
              <a:gs pos="0">
                <a:srgbClr val="8888AA"/>
              </a:gs>
              <a:gs pos="50000">
                <a:srgbClr val="CCCCFF"/>
              </a:gs>
              <a:gs pos="100000">
                <a:srgbClr val="8888A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Fortalecer los  procesos de enseñanza y aprendizaje.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Desarrollar actitudes, competencias y operaciones intelectuales.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Formar para la producción intelectual con metodología y rigor critico.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Orientar para producir nuevos conocimientos.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Facilitar procesos pedagógicos y desarrollos tecnológicos y de innovación.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Verificar o modificar saberes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logo_membre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619250" y="160338"/>
            <a:ext cx="63373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UNIVERSIDAD NACIONAL DE ASUNCIÓN</a:t>
            </a:r>
            <a:endParaRPr lang="es-ES" sz="1400" b="1">
              <a:latin typeface="Franklin Gothic Book" pitchFamily="34" charset="0"/>
            </a:endParaRPr>
          </a:p>
          <a:p>
            <a:pPr algn="ctr" eaLnBrk="0" hangingPunct="0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FACULTAD POLITECNICA</a:t>
            </a:r>
            <a:endParaRPr lang="es-ES" sz="1400" b="1">
              <a:latin typeface="Franklin Gothic Book" pitchFamily="34" charset="0"/>
            </a:endParaRPr>
          </a:p>
          <a:p>
            <a:pPr algn="ctr" eaLnBrk="0" hangingPunct="0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DIRECCIÓN DE INVESTIGACIÓN, POSGRADO Y EXTENSIÓN</a:t>
            </a:r>
            <a:endParaRPr lang="es-ES" sz="1400" b="1">
              <a:latin typeface="Franklin Gothic Book" pitchFamily="34" charset="0"/>
            </a:endParaRPr>
          </a:p>
          <a:p>
            <a:pPr algn="ctr" eaLnBrk="0" hangingPunct="0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Grupo de Investigación en Ciencias de la Información - GICI</a:t>
            </a:r>
            <a:endParaRPr lang="es-ES" sz="1400" b="1">
              <a:latin typeface="Franklin Gothic Book" pitchFamily="34" charset="0"/>
            </a:endParaRPr>
          </a:p>
          <a:p>
            <a:pPr eaLnBrk="0" hangingPunct="0"/>
            <a:endParaRPr lang="es-ES" sz="1400" b="1">
              <a:latin typeface="Franklin Gothic Book" pitchFamily="34" charset="0"/>
            </a:endParaRP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2051050" y="1125538"/>
            <a:ext cx="5715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PY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0" y="392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1331913" y="1390650"/>
            <a:ext cx="7127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b="1">
                <a:latin typeface="Franklin Gothic Book" pitchFamily="34" charset="0"/>
                <a:cs typeface="Times New Roman" pitchFamily="18" charset="0"/>
              </a:rPr>
              <a:t>Línea de Investigación	Condiciones		Objetivo</a:t>
            </a:r>
            <a:endParaRPr lang="es-ES" b="1">
              <a:latin typeface="Franklin Gothic Book" pitchFamily="34" charset="0"/>
            </a:endParaRPr>
          </a:p>
          <a:p>
            <a:pPr eaLnBrk="0" hangingPunct="0"/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6410" name="Group 26"/>
          <p:cNvGraphicFramePr>
            <a:graphicFrameLocks noGrp="1"/>
          </p:cNvGraphicFramePr>
          <p:nvPr/>
        </p:nvGraphicFramePr>
        <p:xfrm>
          <a:off x="1320800" y="2106613"/>
          <a:ext cx="7138988" cy="1106487"/>
        </p:xfrm>
        <a:graphic>
          <a:graphicData uri="http://schemas.openxmlformats.org/drawingml/2006/table">
            <a:tbl>
              <a:tblPr/>
              <a:tblGrid>
                <a:gridCol w="2378075"/>
                <a:gridCol w="2379663"/>
                <a:gridCol w="2381250"/>
              </a:tblGrid>
              <a:tr h="1106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haroni" pitchFamily="2" charset="-79"/>
                        </a:rPr>
                        <a:t>01. El rescate de los Archivos Históricos en Paraguay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haroni" pitchFamily="2" charset="-79"/>
                        </a:rPr>
                        <a:t>Alumnos de Grado, Postgrados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haroni" pitchFamily="2" charset="-79"/>
                        </a:rPr>
                        <a:t>Evaluar las condiciones en que se encuentran los documentos históricos del país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424" name="Group 40"/>
          <p:cNvGraphicFramePr>
            <a:graphicFrameLocks noGrp="1"/>
          </p:cNvGraphicFramePr>
          <p:nvPr/>
        </p:nvGraphicFramePr>
        <p:xfrm>
          <a:off x="1357313" y="3429000"/>
          <a:ext cx="7102475" cy="731838"/>
        </p:xfrm>
        <a:graphic>
          <a:graphicData uri="http://schemas.openxmlformats.org/drawingml/2006/table">
            <a:tbl>
              <a:tblPr/>
              <a:tblGrid>
                <a:gridCol w="2366962"/>
                <a:gridCol w="2366963"/>
                <a:gridCol w="23685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02.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Censo de los Archivos Públicos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Realizar un censo nacional de los archivos públicos 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82" name="Rectangle 48"/>
          <p:cNvSpPr>
            <a:spLocks noChangeArrowheads="1"/>
          </p:cNvSpPr>
          <p:nvPr/>
        </p:nvSpPr>
        <p:spPr bwMode="auto">
          <a:xfrm>
            <a:off x="0" y="3824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6426" name="Group 42"/>
          <p:cNvGraphicFramePr>
            <a:graphicFrameLocks noGrp="1"/>
          </p:cNvGraphicFramePr>
          <p:nvPr/>
        </p:nvGraphicFramePr>
        <p:xfrm>
          <a:off x="1331913" y="4365625"/>
          <a:ext cx="7127875" cy="1584325"/>
        </p:xfrm>
        <a:graphic>
          <a:graphicData uri="http://schemas.openxmlformats.org/drawingml/2006/table">
            <a:tbl>
              <a:tblPr/>
              <a:tblGrid>
                <a:gridCol w="2374900"/>
                <a:gridCol w="2376487"/>
                <a:gridCol w="2376488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03.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Sistemas de Información y Comunicación en los Archivos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Realizar un relevamiento de los sistemas de información y comunicación existente en los Archivos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93" name="Rectangle 69"/>
          <p:cNvSpPr>
            <a:spLocks noChangeArrowheads="1"/>
          </p:cNvSpPr>
          <p:nvPr/>
        </p:nvSpPr>
        <p:spPr bwMode="auto">
          <a:xfrm>
            <a:off x="0" y="452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56" name="Group 48"/>
          <p:cNvGraphicFramePr>
            <a:graphicFrameLocks noGrp="1"/>
          </p:cNvGraphicFramePr>
          <p:nvPr/>
        </p:nvGraphicFramePr>
        <p:xfrm>
          <a:off x="1042988" y="333375"/>
          <a:ext cx="7129462" cy="1798638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04.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Seguridad de la Información en los Archivos Electrónicos y Digitales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Conformar los sistemas de seguridad utilizados con los documentos electrónicos y digitales (conservación, seguridad, fidelidad)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Utilización de las normas ISO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458" name="Group 50"/>
          <p:cNvGraphicFramePr>
            <a:graphicFrameLocks noGrp="1"/>
          </p:cNvGraphicFramePr>
          <p:nvPr/>
        </p:nvGraphicFramePr>
        <p:xfrm>
          <a:off x="1042988" y="2349500"/>
          <a:ext cx="7129462" cy="944563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05.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Normas de Calidad y Estandarización de Indicadores de Calidad en los Archivos</a:t>
                      </a:r>
                      <a:endParaRPr kumimoji="0" lang="es-PY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Determinar las normas de calidad y su utilización en materia documental.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01" name="Rectangle 44"/>
          <p:cNvSpPr>
            <a:spLocks noChangeArrowheads="1"/>
          </p:cNvSpPr>
          <p:nvPr/>
        </p:nvSpPr>
        <p:spPr bwMode="auto">
          <a:xfrm>
            <a:off x="0" y="3581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7461" name="Group 53"/>
          <p:cNvGraphicFramePr>
            <a:graphicFrameLocks noGrp="1"/>
          </p:cNvGraphicFramePr>
          <p:nvPr/>
        </p:nvGraphicFramePr>
        <p:xfrm>
          <a:off x="1042988" y="3573463"/>
          <a:ext cx="7129462" cy="1158875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06. Acceso a los documentos públicos de Gobernaciones y Municipalidades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Realizar un estudio sobre el acceso a los documentos municipales y de gobernaciones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12" name="Rectangle 65"/>
          <p:cNvSpPr>
            <a:spLocks noChangeArrowheads="1"/>
          </p:cNvSpPr>
          <p:nvPr/>
        </p:nvSpPr>
        <p:spPr bwMode="auto">
          <a:xfrm>
            <a:off x="0" y="4129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7463" name="Group 55"/>
          <p:cNvGraphicFramePr>
            <a:graphicFrameLocks noGrp="1"/>
          </p:cNvGraphicFramePr>
          <p:nvPr/>
        </p:nvGraphicFramePr>
        <p:xfrm>
          <a:off x="1042988" y="4941888"/>
          <a:ext cx="7129462" cy="1371600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07. Homologación de las Normas ISAD-G y su implementación en los Archivos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Utilizar las Normas como medio de descripción y normalización en la organización documental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23" name="Picture 2" descr="logo_membre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6"/>
          <p:cNvSpPr>
            <a:spLocks noChangeArrowheads="1"/>
          </p:cNvSpPr>
          <p:nvPr/>
        </p:nvSpPr>
        <p:spPr bwMode="auto">
          <a:xfrm>
            <a:off x="2843213" y="2565400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PY" sz="2400" b="1"/>
              <a:t>MUCHAS GRACIAS</a:t>
            </a:r>
            <a:endParaRPr lang="es-E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587</Words>
  <Application>Microsoft Office PowerPoint</Application>
  <PresentationFormat>Presentación en pantalla (4:3)</PresentationFormat>
  <Paragraphs>66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Plantilla de diseño</vt:lpstr>
      </vt:variant>
      <vt:variant>
        <vt:i4>5</vt:i4>
      </vt:variant>
      <vt:variant>
        <vt:lpstr>Títulos de diapositiva</vt:lpstr>
      </vt:variant>
      <vt:variant>
        <vt:i4>10</vt:i4>
      </vt:variant>
    </vt:vector>
  </HeadingPairs>
  <TitlesOfParts>
    <vt:vector size="25" baseType="lpstr">
      <vt:lpstr>Arial</vt:lpstr>
      <vt:lpstr>Franklin Gothic Medium</vt:lpstr>
      <vt:lpstr>Franklin Gothic Book</vt:lpstr>
      <vt:lpstr>Wingdings</vt:lpstr>
      <vt:lpstr>Calibri</vt:lpstr>
      <vt:lpstr>Baskerville Old Face</vt:lpstr>
      <vt:lpstr>Birch Std</vt:lpstr>
      <vt:lpstr>Times New Roman</vt:lpstr>
      <vt:lpstr>Bookman Old Style</vt:lpstr>
      <vt:lpstr>Aharoni</vt:lpstr>
      <vt:lpstr>Ángulos</vt:lpstr>
      <vt:lpstr>Ángulos</vt:lpstr>
      <vt:lpstr>Ángulos</vt:lpstr>
      <vt:lpstr>Ángulos</vt:lpstr>
      <vt:lpstr>Ángulos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LCI</dc:creator>
  <cp:lastModifiedBy>asu05563</cp:lastModifiedBy>
  <cp:revision>14</cp:revision>
  <dcterms:created xsi:type="dcterms:W3CDTF">2013-07-01T23:18:08Z</dcterms:created>
  <dcterms:modified xsi:type="dcterms:W3CDTF">2013-07-03T15:21:39Z</dcterms:modified>
</cp:coreProperties>
</file>