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61" r:id="rId5"/>
    <p:sldId id="265" r:id="rId6"/>
    <p:sldId id="266" r:id="rId7"/>
    <p:sldId id="264" r:id="rId8"/>
    <p:sldId id="259" r:id="rId9"/>
    <p:sldId id="260" r:id="rId10"/>
    <p:sldId id="262" r:id="rId11"/>
  </p:sldIdLst>
  <p:sldSz cx="9144000" cy="6858000" type="screen4x3"/>
  <p:notesSz cx="6858000" cy="9144000"/>
  <p:defaultTextStyle>
    <a:defPPr>
      <a:defRPr lang="es-C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0000CC"/>
    <a:srgbClr val="CC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7EFCF-62B0-4CF8-8A4E-F520111AC98B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144C4-AFB8-4324-8BFD-A1690863B28B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0CC59-FC8A-403A-B9C0-02FB449AF65A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AD8A1-2ADA-461C-861E-EB823EDE4D90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D9DC0-13D3-4BE8-9810-B1809A78BC83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B364E-4814-4154-9DAE-5B936FCA6A89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50113-A8FA-46A8-95FF-5BF437F90AFA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B4928-6974-4352-BFE2-984C7C1D248D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9E38-3B17-42B2-B7C5-DB345B890453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42BE0-227A-4FDE-BD54-A1AF1540CB8C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EB24C-7589-4590-A969-6B4D3EC82513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B0BA8-DB32-4080-9540-BAF4DB61FEA0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BEA49-870A-402A-85B2-F56B1B154273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D7CD7-69AA-4157-9495-4ABD6AF6A7BA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7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045CB-7EDA-4871-BFE3-9AA8303B04BE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15728C-BF7F-4A5F-81AB-00060D99CAEC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52217-7B5A-49C9-9593-D1800BC27CA4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310B1-48C6-4D3C-AE92-F58DDBA33566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3D595-8D3A-4096-8648-D8B3E2ABB5E2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D5457-577F-4C0C-9DA1-41F45D18BB29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4AF8A-0214-46FF-929F-6B06E4D3F2DE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92F70-FE1B-4E40-ADE9-60119A58DD6B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51D3887-1785-456F-AB6B-CBB5BBB20FF5}" type="datetimeFigureOut">
              <a:rPr lang="es-CL"/>
              <a:pPr>
                <a:defRPr/>
              </a:pPr>
              <a:t>03-07-2013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spc="200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5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3B338B-1AE2-4924-96A0-6107B2A8F8B0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45" r:id="rId3"/>
    <p:sldLayoutId id="2147483742" r:id="rId4"/>
    <p:sldLayoutId id="2147483741" r:id="rId5"/>
    <p:sldLayoutId id="2147483740" r:id="rId6"/>
    <p:sldLayoutId id="2147483739" r:id="rId7"/>
    <p:sldLayoutId id="2147483746" r:id="rId8"/>
    <p:sldLayoutId id="2147483747" r:id="rId9"/>
    <p:sldLayoutId id="2147483738" r:id="rId10"/>
    <p:sldLayoutId id="214748373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Font typeface="Arial" charset="0"/>
        <a:buChar char="•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py/url?sa=i&amp;rct=j&amp;q=web+2.0+herramientas&amp;source=images&amp;cd=&amp;cad=rja&amp;docid=YcOX-Iwms97IwM&amp;tbnid=FmQ-dzDCEucLNM:&amp;ved=0CAUQjRw&amp;url=http://diana-aulainformatica.blogspot.com/2010/11/herramientas-web-20.html&amp;ei=mA7SUfySJIuw8QSTsoDQAw&amp;psig=AFQjCNE7IUNtzEx97_7CfkbRmg6iJdwDLg&amp;ust=1372807143628941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custodia-documental.com/wp-content/uploads/Curso-conservacion-de-material-digital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.py/url?sa=i&amp;rct=j&amp;q=competencias+del+bibliotecario+escolar&amp;source=images&amp;cd=&amp;cad=rja&amp;docid=y_y9p_JQsdk00M&amp;tbnid=6yF7RkmU6-czFM:&amp;ved=0CAUQjRw&amp;url=http://bibliotecaescolarinfo.blogspot.com/2013_05_01_archive.html&amp;ei=yxDSUfW3JYvw8AS8ioHQDA&amp;psig=AFQjCNHgkdhtyMEU6FX_K8W6Fr9mf065ZA&amp;ust=1372807516994168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http://4.bp.blogspot.com/_a3F5YwOtK0w/SsK8vqqFBSI/AAAAAAAAABQ/9jfq8dyisrk/s1600/web20.jpg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0"/>
            <a:ext cx="22320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1042988" y="2516188"/>
            <a:ext cx="79914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200" b="1">
                <a:latin typeface="Baskerville Old Face" pitchFamily="18" charset="0"/>
              </a:rPr>
              <a:t>Candidata: Estela Beatriz Barrios González</a:t>
            </a:r>
            <a:r>
              <a:rPr lang="es-ES" sz="3200"/>
              <a:t> 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2268538" y="188913"/>
            <a:ext cx="6659562" cy="1373187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800" b="1"/>
              <a:t>El Uso de las TIC’S y el Paradigma de la Web 2.0 en las Bibliotecas de la Universidad Nacional de Asunción</a:t>
            </a: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2519363" y="4652963"/>
            <a:ext cx="662463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PY" b="1"/>
              <a:t>Objetivo:</a:t>
            </a:r>
            <a:r>
              <a:rPr lang="es-PY"/>
              <a:t> Precisar el grado de utilización de las TIC’s y  de las tecnologías de la Web 2.0 en las bibliotecas universitarias de la Universidad Nacional de Asunción. </a:t>
            </a:r>
            <a:endParaRPr lang="es-ES"/>
          </a:p>
        </p:txBody>
      </p:sp>
      <p:pic>
        <p:nvPicPr>
          <p:cNvPr id="13317" name="Picture 2" descr="logo_membre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9175" y="2586038"/>
            <a:ext cx="552450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2" descr="data:image/jpeg;base64,/9j/4AAQSkZJRgABAQAAAQABAAD/2wCEAAkGBhQSERUUEhQWFRUUGBgVGBUXFxcdFxgWFxcXGBgdFxgXHCYeHBokHBoYHy8gIycpLCwsFh4xNzAqNSYrLCkBCQoKDgwOGg8PGiwkHyQsMiosLTAxKjAsLCovLDAqLSksLCwsLywsLSwsLS0sLCwsKSwtLiwpKSwpLC0sLCwpKf/AABEIANsA5gMBIgACEQEDEQH/xAAcAAABBAMBAAAAAAAAAAAAAAAABAUGBwEDCAL/xABKEAACAQIDBAcEBwQHBQkAAAABAgMAEQQSIQUGMUEHEyJRYXGBFDJCkSNSYoKhscFykqLRCBczVLLS8CQ0Q1NjFURzg5PCw9Px/8QAGgEAAwEBAQEAAAAAAAAAAAAAAAECAwQFBv/EADERAAICAQIFAgQGAQUAAAAAAAABAhEDITEEEkFRYSKBExRx8DJCkaHB0bEFM2Lh8f/aAAwDAQACEQMRAD8AvGiiigAooooAKKKKACisE1rXFIWyhgWte1xe3C9qANtFFFABWuWUKCSQABckmwAGpJNeyarvpU30XDwugIOW2cX99mF44uN9fff7AA+KgTY3769NceFfq4EzuQGueQPukjlcagHW1jpcVGcD0/S5vpEJF+QTh5af4qqHG41pZGkkOZ3YsxPMmtIatFQmjpnYvTNhJgAzqrdxOQ+gk0Po1THC7ywPaz2v9bQeh4H0NcdLNThs7bUsJvFI8f7LEA+Y4H1p8qZNtHY6Sgi4NweY4fOvV65h2R0p4uEi5V/HVGP3k0PqpqcbH6dOAmUjXUkBhbvzJZv4ankYc5c9FQ7ZXSdhZuDi/wBkg28wbMPlUkwu2IZPckUnuvY/I61NNFKSYtorGavLygcaRR7opO2KPJGP7o/Amta7VS9nuh7nFr+R4H50rQrQsorAas0xhRRRQAUUUUAFFFFAGC1qTS44AX0t3sQB6czTftXawUX43uEHI24sfDkKjkuNLtdjcnma2hib1ZnKdEnk22o+MfdVj+JsKSybeH2z6hfyBoTd1fidj5AD+db12JEOIJ82P6Wp+hB6htk20eSr63b/ABGo3tzHzDGYOZL5fpInyjSxKMLgVNUbDLIIgYusNyEupey8dOOlN2P6QcBh758VGCvELcnTlZRxqqctIxYbbslEb3A8RXuoD0mbYddmriMO5X6SBww0JRz+oYaVJt39rdbhUlcgaXJPAAC5J8K5noaBvLt0YWEvoXY5Y1PBnsTqeSqAWY8gprlnfTeM4qc2YtGhazHi7MbvIR3seXJQo5VNOlrfwzMUjJAcZVGoywE8T3NMQGPcgUczVUGmJa6hRRRSGZBr0r14oqlIDcstbo56SA1kNV8xDihyTE074HeieP3ZWta2UnMtvJr/AIWqMLLWxZ6dkOLLW3X6TcUZY4V7TOwUWJHE8SpuPy4VdmIkkWJiLNKEJuRoWC3AsOAv3d9UT0G7F6/GtO2qYZb/AH20H4X+dXu0lYZHrQiMbub/AKYp1ieJo5H4ahkJALWvoRoDxFSgyaW4juOo+Rqsm2ecPjLqP7KUMP2c2Yfwm1Kd6OkC5aLCGw1Bm52/6YPD9o+nfXJhy89rqjmhlaT59yfLEFN0LRn7J7PqjXHytW+PHyL7yiQd6aN+436GoPuZtHGygNMVMHJ5F+kf/wAO1sw+02nialglra6No5NLHXD7Tjc5Q1m+q3Zb9060rpheQMLOAw7mFx6X4elRHdjfSSXaU0Mdzh1siqWLAMPeYFtQOAte1WpWbRnZZlFFFWaBSbac+SJ27lPzpTSPbMOfDyqOJRredtKcd1YnsQXeDG2mZeUYVB6KL/iTTYuN1HmPzrRvRibYhjykWOQeTop/O9M64zUeY/OvYhj9KOCUtWWL0gTMsURV2XNMkbZWIujMAQbH/V6bNubRZtq4JV0ijmaIdxdYyG9BnC+amnPpDVjh0MaNI4mQqqqTdhci9hwuBc00707uT5cDFAHMisweZRcI0lutlY8tWdhXJj5eVX5X7HVK7fsPm68IllxGNt/buI4j/wBCDsKfvuGfyy1Gn2xhYnZcNsSWRlZhnXCqASCbkOyHS/Op7HAIogkS6RplRP2Vso/ACoXJtfbj+5goIx9uWO/rZzUw9Tb093RT0FHSAWl2HKzxmJ+rikMR4xkPGSvAe7qOHKodtDfZYtlrFe4ygyj61/7OL7+rN3Itviqdbcw877FnXFZTP7PIZMlsuZczDLbS1gK5n2rj2eyfClzbvY2uT+A8hXNKky9xLjcY0sjSSG7OSxPif0rRRRUDCiiigAooooAKKKKACiinbdTYpxeMhgH/ABHAP7I1b8KAL96JtjDCbMjLC0mIJlbvt8N/S3yqR4/b0WHTrZzZOCqNXkYclHPxPDxrztHOq2gjLiMBBYaKFFrkDU8zpVcbdzyMWkJZuGvIdwHwjwrhnnUZcrODNlcdUPWD3h9veWUoIyGACg37OXsljzbQ8O6lWytwgQ2JIWbtEpDyABNywPvNfgmg778KTbL2dh0wHXYfrCwkCSu4y3NuCgEjKCRwJ46mpNuTtcmOVQL5GDEc8ri2nqp+dc+NOPEy7SX3/JONc1c+7Eq7XJ5+GosRblblburcm1O8fKnPa+wkxQMsDBZefc3hIBz+1x86h7ysjlJFKOvFTx8x3r4it580NyMnPjfgcN5t4lgwksl9QpAHidBVV9GO8zQPiJ8uYQr1rX4MC4BXXgxF7HvHpSjpT20ciQqfe1IFIdjYURzYHZ9rtPPDLiuGt2UpGfBV1I72rrw/htnZhtxtnTgorIorQ6DNYYVmg0AUtv2vVmA/YkhPnDKwH8LLUXhkLEeYqd9J2C7DH/l4gN92eK/+KOoThE4V9Dw7TxJnl5VUy6du7Zkgy9Vh5Jy1/cBOW1uNuF7/AIUyPvRtA+5s5/vFR+binrbeIxKhfZYkkJvmzMqgcLcTrz+VMz4ja54Q4dfORf5GvJglXT3O93fUTPtnbLe5go1/ali/+w0ndtvtwXCx+bqfyU0peLbZ4NhF+8T+UZrQ2ytuN/3rCr5Zz/8AFWqa/wCP7i/UfNn4PE/9nyR410knZJwzJ7uVg2UDsrwBtw5VyrjPfPkPyFdYbrbPxUcLJjZlnkZ2Idb2CEKAvaA4EN865W21FlmZe4kfusV/SuPJ+I1WwhoooArMYUUWotQAUVm1YoAKKKKACrf/AKP272eWbFEf2Y6tCeTNxP5fI1UFLcDtmaG3VSultQFYgX9KTE1Z2dhsOEUAfPvPfSTauxIJx9LEr+Nu0PJhrXPW7nTtjcPZZbTqPr+9b9oa1Zuwem7BT2DEwubaP7v7w/Wk0qoTSqmSXGbtImAfDQDQhiMxuQxOcFjxOtvQVEd0MLisLijmiJWRGUMvaQstnUErwJswF7canEeOEi9dhWD82UG9/lXmYGzPhwBPlBaMngDqeyOZ8fwrGUE5KXY5p405JrSjziCQHfC5OtBHWR3vw1Kjle9IZHw20oyGPVzxX8JIzzIv7yd4PrY0jdxiiZMK3U4yO+aI6ZrcQQePd+ffSDpD2iMLs58S8SR43ER9R2TqC3G3iBxPpc016n4+/wBwXrddP2/6ZS2JxefGS4mUh0gPYA92RwcqWHIFhmp06H4GxO245HOYoJZ2Pe2Ui/lmYfhUNxk1lCA6Lp5vazH0GlXL/Rz2BljxGLYe+RAh52TtSehJQfcNdGypHTFJLQugVmiikUFFFFAFd9KeKijV1lcJ18aZCQxvJDKD8IJ91jVXRbYiX3RLJ+zHYfNj+ldB7b2DHikyyC4HA8x5Gm3CbgYSPhGD510x4mcI8sTKWKMnbGLB9KeBKKZplhkI1jIclfMqpFbv609mf3tP3Jf8lb9t9F2GxD5goQ87Aa+dNcvQ9h1BJawAuSbAADiSe6sOY1Fn9amzP72v7kv+Ssf1q7M/vS/uS/5KobfKaJJCICcp9zl9HyY+L8QOS253qM+1P9dvmaGwOnv619mf3of+nN/krnTeyVHxUrxnMjSSFTYi6mRiDY68DTZ7U/1m+Zrw7k6kk+dJuwPNPG6GE6zGQg8A4c+Sds/4betM9PO7W0kgd3a98hVfNiLn5D8aibqLo24eKllipbWWfjpcNiGJmgick+9lAb94WP40s2HulDgv9tiwhkRo2GV3V4wjEAsVILDgRc3FjVe4fbYPBhVl47euLrUwmERZXMMeCXECQlcsgXPlQCxNzxvy8K8+E5q7dH2HE8Nw+Rx+HFS6t+F5td/P0YkxmF2PP/vGBbDMdc8N1GvOyEC33DTPiOiLBT/7ltFc3KOYC/zGVv4TU62tnmONidSMPH1WHwwdbfT3WNTESL8bk20sRUX6RMJBC/VxwRKM1llSXMWCKA4kiBIVsx4mx0862eacVb1PMj/p3D55KMLi35TWyfWneuyvZkL2t0ObRh1ESzL3wuCf3Wyt+FQvEYdo2KOpVlNirAggjkQdQanuF3gxEP8AYzSL9kMSv7puPwp56S9z3lw3tgGaWEKk5A99cgOaw0upv90/ZrbFlWTZHncf/p8uDaUpJ2VLRRRWx5oUCiigB02RvRicK14JnQ+DG3yqabP6Y5s6vMLSD/ipYMf214N+tVvRScU9yZRUlTOl93ekLZuKZcRKUTFRq3JgWFuKjm1tANTqRc1VvShva+MnVm0GvVx/UW5Av9o6sT5DlUI2Ns5p5ljQ2vqW5Ko1Zj4AV62o4LnKxKm4Ukm+QcCb9/HyoUNbI5Nfvc84HAPiZo4YhmeRljQeLGwv+ZPnXXm6uwEwWEhwyaiJACfrNxZj5sSfWqj/AKP25WrbQlXheOC/ykcf4B96rzqmahRRRSAKKKKACiiigDBNVd0xb7LDE2GU3uAZrcwdUi8395vsD7dTbe/eRcFhzJoXY5IkJ9+Q8Ae5RqzHkqmuVN59ttiJWJbOMzEueLuxuznzPAcgAKaE+w14vFNI7OxuzG5NaaKKQwooooAKKKKAMr4V0VD0LwdRDaSWKZY0zsrXHWZRmNmGnavwIqluj3Y/tW08LERdTKrMPsR/SN/CprrVhScU9zTHlnjdwbRUuN6PtqRyRyxYsYkwsHjEzPoRwsrll/KoFtzZGLjmb2iFxI5MhtZr5mNz2L6E3rpXLUZ2WiyYzF5tW62NVHcuHVGHpnYfOubJijou57HB8fmSlJ/lXbXdL+W/Yo/dLB+0Y6CLvkDMPspd2v6LarsG0oo0khnRrSsSXy5l1AFmA1tYdx40/NsqLOJOrTOAQHyjMAeOvHWk+LwIYaitseNQVI4OM4yXFTUpaUjl3fbd32PFMim8TduJhqChPC/eDp6UwVanTXHHGY4wO1fMPC41+dh8hVV1ocQUUUUAFAopz2Ds8SSEyaRRDrJD9kcvNjpQA5YeL2fC66S4lbt3phwfzc29BSbdvYEm0MZHh49DI2p5Ig1ZvJV/QV42vjWkdmbQubkfVUaIo7got86vHoH3L9nwxxkq2lxI7F+KwXuP3z2vILWj0RKLL2TsxMPDHDEuVIlCKPBRbXx5k95NLKKKzKCiiigAooooAK1zTBQSxAABJJNgABcknkK2Gqp6Zd+RFGcKh7jNY8b6pF5tozfZAHxUJWJsr3pV37OLmOQ2SxWMcLRG12I5NIQD4KEFVsa24rEmRi7G7Mbk1qpsEgooopDCiiigAooooAtj+jtsjPjZpyNIIso/blaw/hV/nXQVqrX+j9sfqtmNKRriJWa/2I/o1/EP86sjEYlEBLsqgAsSSBoOJ15CgaTeiNOPxqQxtJIwVEFyT3eHeTwA5motuUxOJxrSR9XLI0cuU8RG6koD4jn4+Veo9ori5RNKJPZ4jeCIQyt1jDhK4VCLfUX1rG29sJHPHiolmZlHVSp1EwLwk3uCyAZkbXW1wSK5pTTalei+7Paw8PKEJYOV80lq9aTTTUe2tU+iddmS21apIqRYPevCS2yYiIk8AWCk+QaxpXtXEiOGRz8Kk/hXQpKWzPIyYp43U4tfVUcy9Lu1Ou2g4B0Ts/6+VQml228Z1uIlc65nPyvakNMzCiiigDKi9SWaIQxCH4tJZvFyPo4z4Aan1pDsDDhSZ3F1itlX68p9xfnYnyr1jJDrmOZrlmbvY8f5elaRXUiTHno/3RO0sekRv1S/SzN/0weF+9jZR5k8q6rijCgAAAAAADgAOAA7qhHRHuZ7BggZFtPiLSS34qLdhPug6+LNU6qZO2UlSCiiipGFFFFABRRWueYKpZiAFBJJ4ADUknuoAZN8t5lwWHaQ2LnsxIT7zkE6/ZABZjyCnwrlPePbTYiVmLFhmY5jxd2N2cjvJ5chYcqmHSpv0cXOcpIS2SMG4yxXBzEcmkIDHuUKO+q5vVbCQUUUVIwooooAKKKKACgCitmHmKMrC11IYXFxcG4uDxHhQB1jgtkzYXZeHgw4IeOONHIClxpeUorEKXzXsCba+Fatm7rNM2bEIUiBB6lnzyzMODYmT4gDqIwco9LVSWB6ctoIxZ3Elzcgiw9BwFTPY/8ASKQ2GIht3lazljUnbOvFxc8UOSCS89fvt26UWhtfeRYJ8PBlLtO2XQgdWuoDN4E6AeB7qXHaadcIL/SFGlsAbZFYISTwBzG1vA9xqoMRvZDipGxEOJHXtKzKhIVEjTDzphx2hfOJHubEC8jd1e8HMkLF4xLhoXRYyUNppGhw+cAMhJzyzScQbuYbcyK0OMsTG7sLnY4dkRm7UkDqHhe9+00fFCbHtLa9joai+/ePGD2XPHYIxPuKzmNcw4RlwDl0vlAsCTakmA3omw8rYmZlkZz7PNGFBc+x4XtlWBsP9pcpa1ryeVRLpi3zbEwJEyhGWQqwUsVNlVrjOitpmym6jVTUKCTtHVLisk4ck3f317+/tpoVHRRRVnMFbIIC7BVFyxAA8TWunzY2HKJ1vxuTHF4G3afyAvTSsTdCyayARqbpDcA/WlI7beQ4CpT0R7n+3Y4SSC8GFs7X4NJe8aeIuMxHcoHOokYCSscYLEkIijizMQB6sx/Gum9xN1V2fg44BYv78rD4pW94+Q0UeCitJOlRnHV2SECs0UVkahRRRQAUUUUAYJqrumfe7qoWw6HSwMx782scV/tWLMPqqPr1ZO0MYIonka5CKWIHEgC9h4nhVUbe3KbaGfrCPo2YNbTNiWCtO1+ardIV7hE1OO4mUHiJy7FmNyxuTWqrB2x0STR3KG/gR+oqI47dueH34205jWqcWLmQ2UVlltxrFQUFFFFABRRRQAVkisUUAFFFFAAKX4Hb+IhN45nW3cxpBRQBLMD0jTpnDpHJ1q5HOUK7Le9s668bG4PEA8qQb170PjXR3LEquXttmbjzY8fOmKigAoorIFACjZ+DMsiqOfE9wHE/Kn8MD2l0UDq4x3IOJ82P60m2fhckYHB5hqeawjj6t/KnXAbNfEzRwQjtyMEUcgO8/ZVQSfBa1iq1Mpvoid9Cu6PXTtjZB2ICViv8UxHabyVTb9pvs1eIpv3f2KmEw8eHi9yJQo7yeLMfFmux8TTjWbds0SpBRRRSGFFFFABRRRQBF9+dsLDHHmvlDNM4HOPDIZiPIusa/eqtt1ulSIRJG7DMBdidCXcl3PDm7MalHS5E0iGNSATFkH/mvmb+GEj1qhU3Hxhj6zqcqa2ZnjXNbjkDsC3peq2VsSg8kuWO50Tgt6oJR7w1763YjZUEw4DXmK5eg2hLEey7KRpa/dUi2X0k4mK1zmHqDVWQ4tFr7Z6LYJbkKL+WtQTbPRA6XMZPkdaedj9MymwlBHn/ADqabN36gmGjDWquyNUUFtDdHEQ8UJHeKZ3jI0II866leCCYfCb91qYdq9HcEo4D5Ck4opTZztWQatDbHRERcx3H4iobtHcrERfDmHhUuDKU0MNqxS/CbFeTrNVTq0LnrCVuAQLLpqdeFGA2crxySO+RYwLdksXdj2VAuLaAm/K3jWbdbmyhKVUt/wCBBRWaAKZBiil+yNiviWcRlR1cbSsWNhlS17acdRpSCgdOrCiiigQUt2XhA7Xf3EGZ/IcvXhSMCpDhsFYLEeVpJfP4E/nVRViboUxEm8je9Jrb6q/CB6a1b/QpuplRsbIO1JeOG/KMHtt94iw8F+1Vd7sbvtjsXHALgMc0jD4Yl1cjx4KPFhXSuEwqxoqIoVUAVVHAKosAPAC1XN1oZwVuzaKzRRWRqFFFFABRRRQAUUUUAV/0jLZge9R+CzD/ANxqqdvYZ8RiVBuUyKiAC9rDVR3G96t/pJwTGNZALhfe8Brc+gJPkpqodobPkzFopHTNowV2APnY1pyuSTXQeLLCCnCd61TXSv7Nh2TDh1iiGEjnllcq7uCxU5sqotjZTxN6bIVw+HgmK4aGcmcBesucgUXIVgblSR/+1sbZcgXsyMpIynKzC47jY61oGxCFAvwN7cvlUPDNu2dPzeFQUVHXylvVe9vUVYDA4dMXO8uFQgIpRDcQI731bla1rA6cdKNk4aCKfEzTxRMYowY4Y2PVF2ZgSQuugXhbnetBwEgLlZGGfiQxufO3KksOwyLnMQ3eDrULh8nc2lx3DP8AJ1vp5r70HvZm+ZE0kiRLkEEjCMkmPOpSxU8bC5pZun0j4jEZ0ORWQZxyDAaEcah+K2RMzFjISxFrsb3HcT6CmhtmTwkkA6ggkcwafwciRHzWFzXpVa3oluq07dy5tlb/AD4hsSydWIoTxc2ATgvqbFvWk8O94b2gPEsjx6xqedwLXtqQOPlVLw46SMnKxXMbniNRw/M16XasgJbMbnibm58b8b1HLO9y1nwcqUo9b2W2ui/bctDERF4ZpJ4ImVl7DdXlA1AJAJOo5HxpIuxoFWOGPCRyZ0LSTPmLA2YkKb2QKB61DIt6HZckzOykhvfY6jhxPDwqQR7TgnAAlZCws65mVX/aF7Gm4Sa3FHicUGrjddaXddNtlXvZ5wZhgw8QGEhxDPO5DyA5snZCjTiNb66eFRTbkGTESqFCgMRYcB4Dwq0cJu3C/VsslyBa19APAd/8qV4Xo9j7VzmB1Fzc+pq443dtnPl4nHKHLGNbf4dkYxmWPrcLhsPGiphsz4ggmWVbpnJa9rFiNOVrVow5weHwUAOGSaSdGaSRy2YMfdWO2gtflY8/J021uNiQCscjmM/AWJXThpwqKzbAxmHBClrWtYEjTmKzeGZ1LjOHtVHTpotNunUjUy2YgcLmvFbZ4GUnOCD4ivMcZYgAXJNgPE6CtKZ57aeot2TCATIwuE4D6zn3R89afIoiido9onM5+0f0HD0NasHg8py8oTb9qYjtHyX+VTDo53X9uxgDi8MNpJe469hPvEa+CtWy0VnPJ26LN6Jd1PZsL10i2lxNnII1WL/hrrwNjmI72tyqe1hRWaybs2SpBRRRSGFFFFABRWL1mgAooooA1YjDh1KsLg/6+dVZt/daBXZYZlUi5yG2gBN+xcG1+5gPCrXNUJvTgJGxGPJglJLEIttW94Bx9nW96lzlH8Jvhw4sn+462+/YMRshxJkUxvcAgpIvunS5DWtbnYmvOI2QyOiuUs5AuHBFr66+V69YJXhnRxA72i10sJD2eyL6EgD8KbXc4nFxfQPGBmurKALngLcPnVfHybGq4Th6cr6Kla7K1t9Td7Os2KeDDduzEL2hew1uxNhbjrXt9hyCZYexnfgc4y6An3vStGAwLxyYlooJUlsRkY2JVz2snIkWvy0pnwUEkcgfLK2UG4K5eKkWUXOtzcnSks+RJadCp8Jw7k3zV6q0apK1r5tdth1aAhZshhcohJOcNkswBItpm7vOsRbDlaATfR5SM1s4zW/ZpiwyGGCQuj9tcgJBsO0pvfhpalWN2/F1CxJDkYRZWe12djzzk3C+FqqWXJG6Jx4OHyJKTpa9Ve/01+/fG2o4jDhwYkzOZMz/ABGzWAPlSHD7iNOrtEVRUtmaR1VATwF25nury+MzR4dLG8ee55HM1x+FL8Zi0MHVSF1GfOGQA2OXKbqSL6eNVb5W66/yY8mOWSMU6XKvFutr7tiPa27RxWOlTBRxrFGNTmCxqq2BZmc6Ammlt0MT7QuHVA8j6rkZShAFyc97AAakm1qfG21GzYhVRkhmyABbFlCElbjgdTci9Yi2+qMqxhurWEwk6B2zAZ20JAuRwudKwTmuh2SxcPJtudW9PGtar6a2JMJu/i45jHFNFcK7krOpQCOxYEjnqKfdh7xY4Jh2JjZcTIYo7uAcwbKcw5C/OmTZkuGge462TMsiNcKoAcADKLnUa3N+7SvJ2pEnsapmZcPIXZiACcz5tFBOgFhe+tPmmjP5fA1bde6fb+3+lFs4XacwsJVj97Ics0ZAPeTfQf6tSmCSLEM6DKWTVtRYDvv3VRWIxqGKZbdp5Q41+Gx/U/hTwN7VVsQiXWOdY1uNSMmbiOd8x0o+LkXQPlOGl+avf6+PC/UsrF7r4ebMLoCt81yABbxNM27u5EEWN652QxRRZxZ1N5XbIlh9kZmv3gVBYdvqnWrnZ1kjZbkZRmuuXS5sAAedKYsaQ2FLqf8Amv8AbXOzLbwAIHmKHkm1t96jjw/DRlq3+q7rx2b/AEHPB7I6+WSLDshClmu8ii4LcSx4sSe6rO2TImztjymB1bELdpiOUpThr8KgKByNr8zVabttDH10yYeSbtALfL9Ebk3C37RAy68iaXYSeVo8ZlilPW2AS2vu5c2nIVMpza5fBcMGCMviNq+ba01RfG722evw6ytpprUb3j3/AEjxOHjgkV8zOrqCDayPxt9rL8q9bHgc7IcRgl8pIXgSQQbAnmbW9aq3DlTJhkWCVWjY5mdQLAIQFABPPUnTU05N3SMcMIcjk3rqq9t/P8Fubv7xsvXe0yqyo7EyWChRYdnjwHffnW/aW88c0Mwws6pJGAc9gwGYEiwvY6A1VUMcrpIHjdFM2cqR2gFIKkqeI04UlknUvi1wyPJ9GiWUdpnynMxHmb1nzy28fwdny+JP4l6c2+lfirau2vYssdI6RPAkzC8nYNhrnOQKT3A3N/OpI+9WGBAMo7TBQeWYmwBI4a6VS+IgyyYZ5IZWBCqZFtaxIBDdxFr+VJ959svMQi4eWPK6W4ZbK173HGq5pL9TJYsEtXouXuruv7LPw2+pXaGIhkIEUYUgk6AXe59ez8ql2ztopPGskZzK6hgfBhcfhVMYBi2JxDzYeSRDGoyFbmW175QdCLkH0qx+jvL7KuVSmguh+A2F1Hlw9KuF9TmzqF3Hx/hEqoooqzlCmraBwyNmlKKTpdudOhqlt7sM/trjExGWJiRHIuVgFJJAZWFwdbG3cKicnFHTw+KOV039F38XsWvhMFh5EV4wjr8LKQR3aEV6G70GbN1a343tUB3V3liw2zTLDdlUsqxk8CM5sPMg2861bO6S8QskJnVTHM5TQcDlvdb66HQ99+VHOth/Kyab2q/et/BY/wD2NFmzZFzd9q1ru/ACSI1ueOlQverfjExYpYYFBVhe5ubmyWUW4HtXv+Fb92ukFpIJ+uA6zDuUJFte0AOGlxe3pS50D4WdKqt1p19WqJJPujhmUr1YUHjl0v5gaH1FRba3RBh5NUCg+HYPzTsk+a0zxdKOJAWd0AiMiKV5gO1stz8QGtx3cKed9d+poTCuHsOvAsxF8ujk9nmdBzqllJlwburWzfXo6fQhe2Oi2WEXU6D64Fv347j5qKjOO2FKg7cbZbXzDtKLcbslwPW1WPvZtbGDZ0bNq+XKxK2LGwJew4eVb9h7RK4AS4xQ7hiBLbKxuWI1XXQC3pWi4im+ZbEPgbjBwduTenvX37FOiFeVq19SBwFTPFbUgxU8S+yhFclTJlKkEgkdpCGJ8zTjtTojlUZomYgjmA48NVAYeqmtoZYyXY5s+CWKVNp/QrQwjkK1GId1TfHbNiidZpYY1SJGWSEFrPMF7AF+1ZmIPpUIE2ck2A14DgPQ/rTx5YzdIrPws8CTk99vKq7M4fZTTOEjQu7cFUXJ9BXja26csGssZS+nFSL93ZJ1p72DimSHF9USJWjVFI97KWOcKfEAVG48O5QtZsqkZjbQE8ATyPhUOXNNxVaFrDyYo5JX6rrtppqJINnM0iRjUuwQebED9amuKwBnxzwwrmIZMLEvLsKAfIXJJPcCaV4AQQyYOKPCiaaRVkM7M9w9s1owDlAXx9aftwIxEuL2gRmeN3EY0+NiZGvbQ27APdm76y+LFN0bPgsnpTq26r66lrbA3Jw+GgSIIGKrZmI1djqzHzNz4cOVLI9k4ZGyhUDMD2dLkDjpVc7O6UMTnw7SqvVynK1hp2kJFr8wRx51q6QNq4tcZGIXygnMrhblQyjs24cOdZPJ460bR4TV3L8vN1+nYtyDDKi5VAA7qRtu/AWzdWt+N7VFN4t/2w0aZkIkYKSoFz2r/wAq0bl9IkmJM6SqVaMFkJFiVyk68uI4+NPnV0ZvhpKCm612XXXqSPeHc+HEwshWxJuCGZTfhxUjv4VF9jbo4bZZD4h1UOQijU5mYhfMm5FMuJ6U8XlldVULE5HorWOa4sb68OFP+/O8t8DFKq/2jKOWnbjBt6E1POqtG3y81JQk7WvV6Vv0JmdkQsgGRSo4UhTB4OWRowql47XFuF72/wAJ+VRrbe+r4bDwLAozSBTdrkKpzakDU+7blqRUf3Qx8x2rM82jMqOQNBbKSNPL86rn1oy+XrG5y8Uvq6stddkRA3CC9relbcLg0jFkAAOulVjjukrEs8rQqojiBOo4hVDZjfTLc2tx8an26+3xjMOkwFswBK9xIuRRGalsTm4eWJeru19Gv/R3oooqznCq23k6PJ5JHMM83VyXzR9abanUC4uB4XqyaKTSe5cckofhdED2R0aIuDkw8nx2IykjKRqCDxBBpjwXRVN16NLI0gj0UuxOVb8FHAXq2KxRS3BZJJct6FOb77NxTbREcYkjjygLIrAZmKoDqNRpcVJ90ujoQwSxyi6yqVIueB4knje+t++prLhlZgSoJHA1vFJRSLnnnOre1V7FSv0SS9YoMrvGjXQO5IXxA4X8af8AeDo862TDyIzZoFCZbjJYE62tx1Ot6ndZp0iXkm3bbI5vVuqMZhBCSystmVlaxDAEfIg8KZ9ibit7C+DxBLIblSScwJYtcMNQQTU7oopC+JKkr0RU2A6Kpo5kJkZ1jJyZmuFB04AcbVakMVlA7hattFCSWwpTlN3J2U70q7Ikmx0SrCwTslpLizsBoAAb6Xtc91SUdFmGeBFYdq3xKGA8ibMPRqms2FRiCygkcCa30R9Ow8s3krm6KilNt9Cki3bDMwPLK2by0azD95qg+292NpXEcxLhTopfLY9+WTL89a6jrVNGGFmAI7iAR+NXdu2jNSlGPKm67HNGyt1cafoYZC00gt1UT3EacC0rroq62468Be+ls7I6MsmznwruwLhblCAbg3425nj51O8JhkRbIioO5VAHyFKKlpdjRZJ6XJ6beCsD0XPkgOZs0BsFuMttdSLam3OnDfXo7OL6uSN3V1VUYKxCsF4XHfqRep/WaVIayzTtN9iB7y7gtjIYmdiuIiFg6m2nGx5EX+VJ90ej6SB5DKzHrAQzFrsbqV0J4WFWJRRS3F8SdctuirB0SnqZYc8mUvnU5hmY6++bajWnbbHR+cRgoYmZg8LZgFIAJ097TUaVPKKKQfEld39vcgm8HR+2Iw8OV2jmhFgyMRccbHvF9fnSPc7cCbDYpppXZ8/vFmzEnzNWRWKKV2HxJ8vLenYqvbfRM5kcQyOIZGzGHOcnG9rfV8L1PN1dheyQCO9zzp5ooSS2CU5T/E7CiiimQf/Z"/>
          <p:cNvSpPr>
            <a:spLocks noChangeAspect="1" noChangeArrowheads="1"/>
          </p:cNvSpPr>
          <p:nvPr/>
        </p:nvSpPr>
        <p:spPr bwMode="auto">
          <a:xfrm>
            <a:off x="6350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Franklin Gothic Book" pitchFamily="34" charset="0"/>
            </a:endParaRPr>
          </a:p>
        </p:txBody>
      </p:sp>
      <p:sp>
        <p:nvSpPr>
          <p:cNvPr id="14338" name="AutoShape 4" descr="data:image/jpeg;base64,/9j/4AAQSkZJRgABAQAAAQABAAD/2wCEAAkGBhQSERUUEhQWFRUUGBgVGBUXFxcdFxgWFxcXGBgdFxgXHCYeHBokHBoYHy8gIycpLCwsFh4xNzAqNSYrLCkBCQoKDgwOGg8PGiwkHyQsMiosLTAxKjAsLCovLDAqLSksLCwsLywsLSwsLS0sLCwsKSwtLiwpKSwpLC0sLCwpKf/AABEIANsA5gMBIgACEQEDEQH/xAAcAAABBAMBAAAAAAAAAAAAAAAABAUGBwEDCAL/xABKEAACAQIDBAcEBwQHBQkAAAABAgMAEQQSIQUGMUEHEyJRYXGBFDJCkSNSYoKhscFykqLRCBczVLLS8CQ0Q1NjFURzg5PCw9Px/8QAGgEAAwEBAQEAAAAAAAAAAAAAAAECAwQFBv/EADERAAICAQIFAgQGAQUAAAAAAAABAhEDITEEEkFRYSKBExRx8DJCkaHB0bEFM2Lh8f/aAAwDAQACEQMRAD8AvGiiigAooooAKKKKACisE1rXFIWyhgWte1xe3C9qANtFFFABWuWUKCSQABckmwAGpJNeyarvpU30XDwugIOW2cX99mF44uN9fff7AA+KgTY3769NceFfq4EzuQGueQPukjlcagHW1jpcVGcD0/S5vpEJF+QTh5af4qqHG41pZGkkOZ3YsxPMmtIatFQmjpnYvTNhJgAzqrdxOQ+gk0Po1THC7ywPaz2v9bQeh4H0NcdLNThs7bUsJvFI8f7LEA+Y4H1p8qZNtHY6Sgi4NweY4fOvV65h2R0p4uEi5V/HVGP3k0PqpqcbH6dOAmUjXUkBhbvzJZv4ankYc5c9FQ7ZXSdhZuDi/wBkg28wbMPlUkwu2IZPckUnuvY/I61NNFKSYtorGavLygcaRR7opO2KPJGP7o/Amta7VS9nuh7nFr+R4H50rQrQsorAas0xhRRRQAUUUUAFFFFAGC1qTS44AX0t3sQB6czTftXawUX43uEHI24sfDkKjkuNLtdjcnma2hib1ZnKdEnk22o+MfdVj+JsKSybeH2z6hfyBoTd1fidj5AD+db12JEOIJ82P6Wp+hB6htk20eSr63b/ABGo3tzHzDGYOZL5fpInyjSxKMLgVNUbDLIIgYusNyEupey8dOOlN2P6QcBh758VGCvELcnTlZRxqqctIxYbbslEb3A8RXuoD0mbYddmriMO5X6SBww0JRz+oYaVJt39rdbhUlcgaXJPAAC5J8K5noaBvLt0YWEvoXY5Y1PBnsTqeSqAWY8gprlnfTeM4qc2YtGhazHi7MbvIR3seXJQo5VNOlrfwzMUjJAcZVGoywE8T3NMQGPcgUczVUGmJa6hRRRSGZBr0r14oqlIDcstbo56SA1kNV8xDihyTE074HeieP3ZWta2UnMtvJr/AIWqMLLWxZ6dkOLLW3X6TcUZY4V7TOwUWJHE8SpuPy4VdmIkkWJiLNKEJuRoWC3AsOAv3d9UT0G7F6/GtO2qYZb/AH20H4X+dXu0lYZHrQiMbub/AKYp1ieJo5H4ahkJALWvoRoDxFSgyaW4juOo+Rqsm2ecPjLqP7KUMP2c2Yfwm1Kd6OkC5aLCGw1Bm52/6YPD9o+nfXJhy89rqjmhlaT59yfLEFN0LRn7J7PqjXHytW+PHyL7yiQd6aN+436GoPuZtHGygNMVMHJ5F+kf/wAO1sw+02nialglra6No5NLHXD7Tjc5Q1m+q3Zb9060rpheQMLOAw7mFx6X4elRHdjfSSXaU0Mdzh1siqWLAMPeYFtQOAte1WpWbRnZZlFFFWaBSbac+SJ27lPzpTSPbMOfDyqOJRredtKcd1YnsQXeDG2mZeUYVB6KL/iTTYuN1HmPzrRvRibYhjykWOQeTop/O9M64zUeY/OvYhj9KOCUtWWL0gTMsURV2XNMkbZWIujMAQbH/V6bNubRZtq4JV0ijmaIdxdYyG9BnC+amnPpDVjh0MaNI4mQqqqTdhci9hwuBc00707uT5cDFAHMisweZRcI0lutlY8tWdhXJj5eVX5X7HVK7fsPm68IllxGNt/buI4j/wBCDsKfvuGfyy1Gn2xhYnZcNsSWRlZhnXCqASCbkOyHS/Op7HAIogkS6RplRP2Vso/ACoXJtfbj+5goIx9uWO/rZzUw9Tb093RT0FHSAWl2HKzxmJ+rikMR4xkPGSvAe7qOHKodtDfZYtlrFe4ygyj61/7OL7+rN3Itviqdbcw877FnXFZTP7PIZMlsuZczDLbS1gK5n2rj2eyfClzbvY2uT+A8hXNKky9xLjcY0sjSSG7OSxPif0rRRRUDCiiigAooooAKKKKACiinbdTYpxeMhgH/ABHAP7I1b8KAL96JtjDCbMjLC0mIJlbvt8N/S3yqR4/b0WHTrZzZOCqNXkYclHPxPDxrztHOq2gjLiMBBYaKFFrkDU8zpVcbdzyMWkJZuGvIdwHwjwrhnnUZcrODNlcdUPWD3h9veWUoIyGACg37OXsljzbQ8O6lWytwgQ2JIWbtEpDyABNywPvNfgmg778KTbL2dh0wHXYfrCwkCSu4y3NuCgEjKCRwJ46mpNuTtcmOVQL5GDEc8ri2nqp+dc+NOPEy7SX3/JONc1c+7Eq7XJ5+GosRblblburcm1O8fKnPa+wkxQMsDBZefc3hIBz+1x86h7ysjlJFKOvFTx8x3r4it580NyMnPjfgcN5t4lgwksl9QpAHidBVV9GO8zQPiJ8uYQr1rX4MC4BXXgxF7HvHpSjpT20ciQqfe1IFIdjYURzYHZ9rtPPDLiuGt2UpGfBV1I72rrw/htnZhtxtnTgorIorQ6DNYYVmg0AUtv2vVmA/YkhPnDKwH8LLUXhkLEeYqd9J2C7DH/l4gN92eK/+KOoThE4V9Dw7TxJnl5VUy6du7Zkgy9Vh5Jy1/cBOW1uNuF7/AIUyPvRtA+5s5/vFR+binrbeIxKhfZYkkJvmzMqgcLcTrz+VMz4ja54Q4dfORf5GvJglXT3O93fUTPtnbLe5go1/ali/+w0ndtvtwXCx+bqfyU0peLbZ4NhF+8T+UZrQ2ytuN/3rCr5Zz/8AFWqa/wCP7i/UfNn4PE/9nyR410knZJwzJ7uVg2UDsrwBtw5VyrjPfPkPyFdYbrbPxUcLJjZlnkZ2Idb2CEKAvaA4EN865W21FlmZe4kfusV/SuPJ+I1WwhoooArMYUUWotQAUVm1YoAKKKKACrf/AKP272eWbFEf2Y6tCeTNxP5fI1UFLcDtmaG3VSultQFYgX9KTE1Z2dhsOEUAfPvPfSTauxIJx9LEr+Nu0PJhrXPW7nTtjcPZZbTqPr+9b9oa1Zuwem7BT2DEwubaP7v7w/Wk0qoTSqmSXGbtImAfDQDQhiMxuQxOcFjxOtvQVEd0MLisLijmiJWRGUMvaQstnUErwJswF7canEeOEi9dhWD82UG9/lXmYGzPhwBPlBaMngDqeyOZ8fwrGUE5KXY5p405JrSjziCQHfC5OtBHWR3vw1Kjle9IZHw20oyGPVzxX8JIzzIv7yd4PrY0jdxiiZMK3U4yO+aI6ZrcQQePd+ffSDpD2iMLs58S8SR43ER9R2TqC3G3iBxPpc016n4+/wBwXrddP2/6ZS2JxefGS4mUh0gPYA92RwcqWHIFhmp06H4GxO245HOYoJZ2Pe2Ui/lmYfhUNxk1lCA6Lp5vazH0GlXL/Rz2BljxGLYe+RAh52TtSehJQfcNdGypHTFJLQugVmiikUFFFFAFd9KeKijV1lcJ18aZCQxvJDKD8IJ91jVXRbYiX3RLJ+zHYfNj+ldB7b2DHikyyC4HA8x5Gm3CbgYSPhGD510x4mcI8sTKWKMnbGLB9KeBKKZplhkI1jIclfMqpFbv609mf3tP3Jf8lb9t9F2GxD5goQ87Aa+dNcvQ9h1BJawAuSbAADiSe6sOY1Fn9amzP72v7kv+Ssf1q7M/vS/uS/5KobfKaJJCICcp9zl9HyY+L8QOS253qM+1P9dvmaGwOnv619mf3of+nN/krnTeyVHxUrxnMjSSFTYi6mRiDY68DTZ7U/1m+Zrw7k6kk+dJuwPNPG6GE6zGQg8A4c+Sds/4betM9PO7W0kgd3a98hVfNiLn5D8aibqLo24eKllipbWWfjpcNiGJmgick+9lAb94WP40s2HulDgv9tiwhkRo2GV3V4wjEAsVILDgRc3FjVe4fbYPBhVl47euLrUwmERZXMMeCXECQlcsgXPlQCxNzxvy8K8+E5q7dH2HE8Nw+Rx+HFS6t+F5td/P0YkxmF2PP/vGBbDMdc8N1GvOyEC33DTPiOiLBT/7ltFc3KOYC/zGVv4TU62tnmONidSMPH1WHwwdbfT3WNTESL8bk20sRUX6RMJBC/VxwRKM1llSXMWCKA4kiBIVsx4mx0862eacVb1PMj/p3D55KMLi35TWyfWneuyvZkL2t0ObRh1ESzL3wuCf3Wyt+FQvEYdo2KOpVlNirAggjkQdQanuF3gxEP8AYzSL9kMSv7puPwp56S9z3lw3tgGaWEKk5A99cgOaw0upv90/ZrbFlWTZHncf/p8uDaUpJ2VLRRRWx5oUCiigB02RvRicK14JnQ+DG3yqabP6Y5s6vMLSD/ipYMf214N+tVvRScU9yZRUlTOl93ekLZuKZcRKUTFRq3JgWFuKjm1tANTqRc1VvShva+MnVm0GvVx/UW5Av9o6sT5DlUI2Ns5p5ljQ2vqW5Ko1Zj4AV62o4LnKxKm4Ukm+QcCb9/HyoUNbI5Nfvc84HAPiZo4YhmeRljQeLGwv+ZPnXXm6uwEwWEhwyaiJACfrNxZj5sSfWqj/AKP25WrbQlXheOC/ykcf4B96rzqmahRRRSAKKKKACiiigDBNVd0xb7LDE2GU3uAZrcwdUi8395vsD7dTbe/eRcFhzJoXY5IkJ9+Q8Ae5RqzHkqmuVN59ttiJWJbOMzEueLuxuznzPAcgAKaE+w14vFNI7OxuzG5NaaKKQwooooAKKKKAMr4V0VD0LwdRDaSWKZY0zsrXHWZRmNmGnavwIqluj3Y/tW08LERdTKrMPsR/SN/CprrVhScU9zTHlnjdwbRUuN6PtqRyRyxYsYkwsHjEzPoRwsrll/KoFtzZGLjmb2iFxI5MhtZr5mNz2L6E3rpXLUZ2WiyYzF5tW62NVHcuHVGHpnYfOubJijou57HB8fmSlJ/lXbXdL+W/Yo/dLB+0Y6CLvkDMPspd2v6LarsG0oo0khnRrSsSXy5l1AFmA1tYdx40/NsqLOJOrTOAQHyjMAeOvHWk+LwIYaitseNQVI4OM4yXFTUpaUjl3fbd32PFMim8TduJhqChPC/eDp6UwVanTXHHGY4wO1fMPC41+dh8hVV1ocQUUUUAFAopz2Ds8SSEyaRRDrJD9kcvNjpQA5YeL2fC66S4lbt3phwfzc29BSbdvYEm0MZHh49DI2p5Ig1ZvJV/QV42vjWkdmbQubkfVUaIo7got86vHoH3L9nwxxkq2lxI7F+KwXuP3z2vILWj0RKLL2TsxMPDHDEuVIlCKPBRbXx5k95NLKKKzKCiiigAooooAK1zTBQSxAABJJNgABcknkK2Gqp6Zd+RFGcKh7jNY8b6pF5tozfZAHxUJWJsr3pV37OLmOQ2SxWMcLRG12I5NIQD4KEFVsa24rEmRi7G7Mbk1qpsEgooopDCiiigAooooAtj+jtsjPjZpyNIIso/blaw/hV/nXQVqrX+j9sfqtmNKRriJWa/2I/o1/EP86sjEYlEBLsqgAsSSBoOJ15CgaTeiNOPxqQxtJIwVEFyT3eHeTwA5motuUxOJxrSR9XLI0cuU8RG6koD4jn4+Veo9ori5RNKJPZ4jeCIQyt1jDhK4VCLfUX1rG29sJHPHiolmZlHVSp1EwLwk3uCyAZkbXW1wSK5pTTalei+7Paw8PKEJYOV80lq9aTTTUe2tU+iddmS21apIqRYPevCS2yYiIk8AWCk+QaxpXtXEiOGRz8Kk/hXQpKWzPIyYp43U4tfVUcy9Lu1Ou2g4B0Ts/6+VQml228Z1uIlc65nPyvakNMzCiiigDKi9SWaIQxCH4tJZvFyPo4z4Aan1pDsDDhSZ3F1itlX68p9xfnYnyr1jJDrmOZrlmbvY8f5elaRXUiTHno/3RO0sekRv1S/SzN/0weF+9jZR5k8q6rijCgAAAAAADgAOAA7qhHRHuZ7BggZFtPiLSS34qLdhPug6+LNU6qZO2UlSCiiipGFFFFABRRWueYKpZiAFBJJ4ADUknuoAZN8t5lwWHaQ2LnsxIT7zkE6/ZABZjyCnwrlPePbTYiVmLFhmY5jxd2N2cjvJ5chYcqmHSpv0cXOcpIS2SMG4yxXBzEcmkIDHuUKO+q5vVbCQUUUVIwooooAKKKKACgCitmHmKMrC11IYXFxcG4uDxHhQB1jgtkzYXZeHgw4IeOONHIClxpeUorEKXzXsCba+Fatm7rNM2bEIUiBB6lnzyzMODYmT4gDqIwco9LVSWB6ctoIxZ3Elzcgiw9BwFTPY/8ASKQ2GIht3lazljUnbOvFxc8UOSCS89fvt26UWhtfeRYJ8PBlLtO2XQgdWuoDN4E6AeB7qXHaadcIL/SFGlsAbZFYISTwBzG1vA9xqoMRvZDipGxEOJHXtKzKhIVEjTDzphx2hfOJHubEC8jd1e8HMkLF4xLhoXRYyUNppGhw+cAMhJzyzScQbuYbcyK0OMsTG7sLnY4dkRm7UkDqHhe9+00fFCbHtLa9joai+/ePGD2XPHYIxPuKzmNcw4RlwDl0vlAsCTakmA3omw8rYmZlkZz7PNGFBc+x4XtlWBsP9pcpa1ryeVRLpi3zbEwJEyhGWQqwUsVNlVrjOitpmym6jVTUKCTtHVLisk4ck3f317+/tpoVHRRRVnMFbIIC7BVFyxAA8TWunzY2HKJ1vxuTHF4G3afyAvTSsTdCyayARqbpDcA/WlI7beQ4CpT0R7n+3Y4SSC8GFs7X4NJe8aeIuMxHcoHOokYCSscYLEkIijizMQB6sx/Gum9xN1V2fg44BYv78rD4pW94+Q0UeCitJOlRnHV2SECs0UVkahRRRQAUUUUAYJqrumfe7qoWw6HSwMx782scV/tWLMPqqPr1ZO0MYIonka5CKWIHEgC9h4nhVUbe3KbaGfrCPo2YNbTNiWCtO1+ardIV7hE1OO4mUHiJy7FmNyxuTWqrB2x0STR3KG/gR+oqI47dueH34205jWqcWLmQ2UVlltxrFQUFFFFABRRRQAVkisUUAFFFFAAKX4Hb+IhN45nW3cxpBRQBLMD0jTpnDpHJ1q5HOUK7Le9s668bG4PEA8qQb170PjXR3LEquXttmbjzY8fOmKigAoorIFACjZ+DMsiqOfE9wHE/Kn8MD2l0UDq4x3IOJ82P60m2fhckYHB5hqeawjj6t/KnXAbNfEzRwQjtyMEUcgO8/ZVQSfBa1iq1Mpvoid9Cu6PXTtjZB2ICViv8UxHabyVTb9pvs1eIpv3f2KmEw8eHi9yJQo7yeLMfFmux8TTjWbds0SpBRRRSGFFFFABRRRQBF9+dsLDHHmvlDNM4HOPDIZiPIusa/eqtt1ulSIRJG7DMBdidCXcl3PDm7MalHS5E0iGNSATFkH/mvmb+GEj1qhU3Hxhj6zqcqa2ZnjXNbjkDsC3peq2VsSg8kuWO50Tgt6oJR7w1763YjZUEw4DXmK5eg2hLEey7KRpa/dUi2X0k4mK1zmHqDVWQ4tFr7Z6LYJbkKL+WtQTbPRA6XMZPkdaedj9MymwlBHn/ADqabN36gmGjDWquyNUUFtDdHEQ8UJHeKZ3jI0II866leCCYfCb91qYdq9HcEo4D5Ck4opTZztWQatDbHRERcx3H4iobtHcrERfDmHhUuDKU0MNqxS/CbFeTrNVTq0LnrCVuAQLLpqdeFGA2crxySO+RYwLdksXdj2VAuLaAm/K3jWbdbmyhKVUt/wCBBRWaAKZBiil+yNiviWcRlR1cbSsWNhlS17acdRpSCgdOrCiiigQUt2XhA7Xf3EGZ/IcvXhSMCpDhsFYLEeVpJfP4E/nVRViboUxEm8je9Jrb6q/CB6a1b/QpuplRsbIO1JeOG/KMHtt94iw8F+1Vd7sbvtjsXHALgMc0jD4Yl1cjx4KPFhXSuEwqxoqIoVUAVVHAKosAPAC1XN1oZwVuzaKzRRWRqFFFFABRRRQAUUUUAV/0jLZge9R+CzD/ANxqqdvYZ8RiVBuUyKiAC9rDVR3G96t/pJwTGNZALhfe8Brc+gJPkpqodobPkzFopHTNowV2APnY1pyuSTXQeLLCCnCd61TXSv7Nh2TDh1iiGEjnllcq7uCxU5sqotjZTxN6bIVw+HgmK4aGcmcBesucgUXIVgblSR/+1sbZcgXsyMpIynKzC47jY61oGxCFAvwN7cvlUPDNu2dPzeFQUVHXylvVe9vUVYDA4dMXO8uFQgIpRDcQI731bla1rA6cdKNk4aCKfEzTxRMYowY4Y2PVF2ZgSQuugXhbnetBwEgLlZGGfiQxufO3KksOwyLnMQ3eDrULh8nc2lx3DP8AJ1vp5r70HvZm+ZE0kiRLkEEjCMkmPOpSxU8bC5pZun0j4jEZ0ORWQZxyDAaEcah+K2RMzFjISxFrsb3HcT6CmhtmTwkkA6ggkcwafwciRHzWFzXpVa3oluq07dy5tlb/AD4hsSydWIoTxc2ATgvqbFvWk8O94b2gPEsjx6xqedwLXtqQOPlVLw46SMnKxXMbniNRw/M16XasgJbMbnibm58b8b1HLO9y1nwcqUo9b2W2ui/bctDERF4ZpJ4ImVl7DdXlA1AJAJOo5HxpIuxoFWOGPCRyZ0LSTPmLA2YkKb2QKB61DIt6HZckzOykhvfY6jhxPDwqQR7TgnAAlZCws65mVX/aF7Gm4Sa3FHicUGrjddaXddNtlXvZ5wZhgw8QGEhxDPO5DyA5snZCjTiNb66eFRTbkGTESqFCgMRYcB4Dwq0cJu3C/VsslyBa19APAd/8qV4Xo9j7VzmB1Fzc+pq443dtnPl4nHKHLGNbf4dkYxmWPrcLhsPGiphsz4ggmWVbpnJa9rFiNOVrVow5weHwUAOGSaSdGaSRy2YMfdWO2gtflY8/J021uNiQCscjmM/AWJXThpwqKzbAxmHBClrWtYEjTmKzeGZ1LjOHtVHTpotNunUjUy2YgcLmvFbZ4GUnOCD4ivMcZYgAXJNgPE6CtKZ57aeot2TCATIwuE4D6zn3R89afIoiido9onM5+0f0HD0NasHg8py8oTb9qYjtHyX+VTDo53X9uxgDi8MNpJe469hPvEa+CtWy0VnPJ26LN6Jd1PZsL10i2lxNnII1WL/hrrwNjmI72tyqe1hRWaybs2SpBRRRSGFFFFABRWL1mgAooooA1YjDh1KsLg/6+dVZt/daBXZYZlUi5yG2gBN+xcG1+5gPCrXNUJvTgJGxGPJglJLEIttW94Bx9nW96lzlH8Jvhw4sn+462+/YMRshxJkUxvcAgpIvunS5DWtbnYmvOI2QyOiuUs5AuHBFr66+V69YJXhnRxA72i10sJD2eyL6EgD8KbXc4nFxfQPGBmurKALngLcPnVfHybGq4Th6cr6Kla7K1t9Td7Os2KeDDduzEL2hew1uxNhbjrXt9hyCZYexnfgc4y6An3vStGAwLxyYlooJUlsRkY2JVz2snIkWvy0pnwUEkcgfLK2UG4K5eKkWUXOtzcnSks+RJadCp8Jw7k3zV6q0apK1r5tdth1aAhZshhcohJOcNkswBItpm7vOsRbDlaATfR5SM1s4zW/ZpiwyGGCQuj9tcgJBsO0pvfhpalWN2/F1CxJDkYRZWe12djzzk3C+FqqWXJG6Jx4OHyJKTpa9Ve/01+/fG2o4jDhwYkzOZMz/ABGzWAPlSHD7iNOrtEVRUtmaR1VATwF25nury+MzR4dLG8ee55HM1x+FL8Zi0MHVSF1GfOGQA2OXKbqSL6eNVb5W66/yY8mOWSMU6XKvFutr7tiPa27RxWOlTBRxrFGNTmCxqq2BZmc6Ammlt0MT7QuHVA8j6rkZShAFyc97AAakm1qfG21GzYhVRkhmyABbFlCElbjgdTci9Yi2+qMqxhurWEwk6B2zAZ20JAuRwudKwTmuh2SxcPJtudW9PGtar6a2JMJu/i45jHFNFcK7krOpQCOxYEjnqKfdh7xY4Jh2JjZcTIYo7uAcwbKcw5C/OmTZkuGge462TMsiNcKoAcADKLnUa3N+7SvJ2pEnsapmZcPIXZiACcz5tFBOgFhe+tPmmjP5fA1bde6fb+3+lFs4XacwsJVj97Ics0ZAPeTfQf6tSmCSLEM6DKWTVtRYDvv3VRWIxqGKZbdp5Q41+Gx/U/hTwN7VVsQiXWOdY1uNSMmbiOd8x0o+LkXQPlOGl+avf6+PC/UsrF7r4ebMLoCt81yABbxNM27u5EEWN652QxRRZxZ1N5XbIlh9kZmv3gVBYdvqnWrnZ1kjZbkZRmuuXS5sAAedKYsaQ2FLqf8Amv8AbXOzLbwAIHmKHkm1t96jjw/DRlq3+q7rx2b/AEHPB7I6+WSLDshClmu8ii4LcSx4sSe6rO2TImztjymB1bELdpiOUpThr8KgKByNr8zVabttDH10yYeSbtALfL9Ebk3C37RAy68iaXYSeVo8ZlilPW2AS2vu5c2nIVMpza5fBcMGCMviNq+ba01RfG722evw6ytpprUb3j3/AEjxOHjgkV8zOrqCDayPxt9rL8q9bHgc7IcRgl8pIXgSQQbAnmbW9aq3DlTJhkWCVWjY5mdQLAIQFABPPUnTU05N3SMcMIcjk3rqq9t/P8Fubv7xsvXe0yqyo7EyWChRYdnjwHffnW/aW88c0Mwws6pJGAc9gwGYEiwvY6A1VUMcrpIHjdFM2cqR2gFIKkqeI04UlknUvi1wyPJ9GiWUdpnynMxHmb1nzy28fwdny+JP4l6c2+lfirau2vYssdI6RPAkzC8nYNhrnOQKT3A3N/OpI+9WGBAMo7TBQeWYmwBI4a6VS+IgyyYZ5IZWBCqZFtaxIBDdxFr+VJ959svMQi4eWPK6W4ZbK173HGq5pL9TJYsEtXouXuruv7LPw2+pXaGIhkIEUYUgk6AXe59ez8ql2ztopPGskZzK6hgfBhcfhVMYBi2JxDzYeSRDGoyFbmW175QdCLkH0qx+jvL7KuVSmguh+A2F1Hlw9KuF9TmzqF3Hx/hEqoooqzlCmraBwyNmlKKTpdudOhqlt7sM/trjExGWJiRHIuVgFJJAZWFwdbG3cKicnFHTw+KOV039F38XsWvhMFh5EV4wjr8LKQR3aEV6G70GbN1a343tUB3V3liw2zTLDdlUsqxk8CM5sPMg2861bO6S8QskJnVTHM5TQcDlvdb66HQ99+VHOth/Kyab2q/et/BY/wD2NFmzZFzd9q1ru/ACSI1ueOlQverfjExYpYYFBVhe5ubmyWUW4HtXv+Fb92ukFpIJ+uA6zDuUJFte0AOGlxe3pS50D4WdKqt1p19WqJJPujhmUr1YUHjl0v5gaH1FRba3RBh5NUCg+HYPzTsk+a0zxdKOJAWd0AiMiKV5gO1stz8QGtx3cKed9d+poTCuHsOvAsxF8ujk9nmdBzqllJlwburWzfXo6fQhe2Oi2WEXU6D64Fv347j5qKjOO2FKg7cbZbXzDtKLcbslwPW1WPvZtbGDZ0bNq+XKxK2LGwJew4eVb9h7RK4AS4xQ7hiBLbKxuWI1XXQC3pWi4im+ZbEPgbjBwduTenvX37FOiFeVq19SBwFTPFbUgxU8S+yhFclTJlKkEgkdpCGJ8zTjtTojlUZomYgjmA48NVAYeqmtoZYyXY5s+CWKVNp/QrQwjkK1GId1TfHbNiidZpYY1SJGWSEFrPMF7AF+1ZmIPpUIE2ck2A14DgPQ/rTx5YzdIrPws8CTk99vKq7M4fZTTOEjQu7cFUXJ9BXja26csGssZS+nFSL93ZJ1p72DimSHF9USJWjVFI97KWOcKfEAVG48O5QtZsqkZjbQE8ATyPhUOXNNxVaFrDyYo5JX6rrtppqJINnM0iRjUuwQebED9amuKwBnxzwwrmIZMLEvLsKAfIXJJPcCaV4AQQyYOKPCiaaRVkM7M9w9s1owDlAXx9aftwIxEuL2gRmeN3EY0+NiZGvbQ27APdm76y+LFN0bPgsnpTq26r66lrbA3Jw+GgSIIGKrZmI1djqzHzNz4cOVLI9k4ZGyhUDMD2dLkDjpVc7O6UMTnw7SqvVynK1hp2kJFr8wRx51q6QNq4tcZGIXygnMrhblQyjs24cOdZPJ460bR4TV3L8vN1+nYtyDDKi5VAA7qRtu/AWzdWt+N7VFN4t/2w0aZkIkYKSoFz2r/wAq0bl9IkmJM6SqVaMFkJFiVyk68uI4+NPnV0ZvhpKCm612XXXqSPeHc+HEwshWxJuCGZTfhxUjv4VF9jbo4bZZD4h1UOQijU5mYhfMm5FMuJ6U8XlldVULE5HorWOa4sb68OFP+/O8t8DFKq/2jKOWnbjBt6E1POqtG3y81JQk7WvV6Vv0JmdkQsgGRSo4UhTB4OWRowql47XFuF72/wAJ+VRrbe+r4bDwLAozSBTdrkKpzakDU+7blqRUf3Qx8x2rM82jMqOQNBbKSNPL86rn1oy+XrG5y8Uvq6stddkRA3CC9relbcLg0jFkAAOulVjjukrEs8rQqojiBOo4hVDZjfTLc2tx8an26+3xjMOkwFswBK9xIuRRGalsTm4eWJeru19Gv/R3oooqznCq23k6PJ5JHMM83VyXzR9abanUC4uB4XqyaKTSe5cckofhdED2R0aIuDkw8nx2IykjKRqCDxBBpjwXRVN16NLI0gj0UuxOVb8FHAXq2KxRS3BZJJct6FOb77NxTbREcYkjjygLIrAZmKoDqNRpcVJ90ujoQwSxyi6yqVIueB4knje+t++prLhlZgSoJHA1vFJRSLnnnOre1V7FSv0SS9YoMrvGjXQO5IXxA4X8af8AeDo862TDyIzZoFCZbjJYE62tx1Ot6ndZp0iXkm3bbI5vVuqMZhBCSystmVlaxDAEfIg8KZ9ibit7C+DxBLIblSScwJYtcMNQQTU7oopC+JKkr0RU2A6Kpo5kJkZ1jJyZmuFB04AcbVakMVlA7hattFCSWwpTlN3J2U70q7Ikmx0SrCwTslpLizsBoAAb6Xtc91SUdFmGeBFYdq3xKGA8ibMPRqms2FRiCygkcCa30R9Ow8s3krm6KilNt9Cki3bDMwPLK2by0azD95qg+292NpXEcxLhTopfLY9+WTL89a6jrVNGGFmAI7iAR+NXdu2jNSlGPKm67HNGyt1cafoYZC00gt1UT3EacC0rroq62468Be+ls7I6MsmznwruwLhblCAbg3425nj51O8JhkRbIioO5VAHyFKKlpdjRZJ6XJ6beCsD0XPkgOZs0BsFuMttdSLam3OnDfXo7OL6uSN3V1VUYKxCsF4XHfqRep/WaVIayzTtN9iB7y7gtjIYmdiuIiFg6m2nGx5EX+VJ90ej6SB5DKzHrAQzFrsbqV0J4WFWJRRS3F8SdctuirB0SnqZYc8mUvnU5hmY6++bajWnbbHR+cRgoYmZg8LZgFIAJ097TUaVPKKKQfEld39vcgm8HR+2Iw8OV2jmhFgyMRccbHvF9fnSPc7cCbDYpppXZ8/vFmzEnzNWRWKKV2HxJ8vLenYqvbfRM5kcQyOIZGzGHOcnG9rfV8L1PN1dheyQCO9zzp5ooSS2CU5T/E7CiiimQf/Z"/>
          <p:cNvSpPr>
            <a:spLocks noChangeAspect="1" noChangeArrowheads="1"/>
          </p:cNvSpPr>
          <p:nvPr/>
        </p:nvSpPr>
        <p:spPr bwMode="auto">
          <a:xfrm>
            <a:off x="215900" y="-15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Franklin Gothic Book" pitchFamily="34" charset="0"/>
            </a:endParaRPr>
          </a:p>
        </p:txBody>
      </p:sp>
      <p:sp>
        <p:nvSpPr>
          <p:cNvPr id="14339" name="AutoShape 6" descr="data:image/jpeg;base64,/9j/4AAQSkZJRgABAQAAAQABAAD/2wCEAAkGBhQSERUUEhQWFRUUGBgVGBUXFxcdFxgWFxcXGBgdFxgXHCYeHBokHBoYHy8gIycpLCwsFh4xNzAqNSYrLCkBCQoKDgwOGg8PGiwkHyQsMiosLTAxKjAsLCovLDAqLSksLCwsLywsLSwsLS0sLCwsKSwtLiwpKSwpLC0sLCwpKf/AABEIANsA5gMBIgACEQEDEQH/xAAcAAABBAMBAAAAAAAAAAAAAAAABAUGBwEDCAL/xABKEAACAQIDBAcEBwQHBQkAAAABAgMAEQQSIQUGMUEHEyJRYXGBFDJCkSNSYoKhscFykqLRCBczVLLS8CQ0Q1NjFURzg5PCw9Px/8QAGgEAAwEBAQEAAAAAAAAAAAAAAAECAwQFBv/EADERAAICAQIFAgQGAQUAAAAAAAABAhEDITEEEkFRYSKBExRx8DJCkaHB0bEFM2Lh8f/aAAwDAQACEQMRAD8AvGiiigAooooAKKKKACisE1rXFIWyhgWte1xe3C9qANtFFFABWuWUKCSQABckmwAGpJNeyarvpU30XDwugIOW2cX99mF44uN9fff7AA+KgTY3769NceFfq4EzuQGueQPukjlcagHW1jpcVGcD0/S5vpEJF+QTh5af4qqHG41pZGkkOZ3YsxPMmtIatFQmjpnYvTNhJgAzqrdxOQ+gk0Po1THC7ywPaz2v9bQeh4H0NcdLNThs7bUsJvFI8f7LEA+Y4H1p8qZNtHY6Sgi4NweY4fOvV65h2R0p4uEi5V/HVGP3k0PqpqcbH6dOAmUjXUkBhbvzJZv4ankYc5c9FQ7ZXSdhZuDi/wBkg28wbMPlUkwu2IZPckUnuvY/I61NNFKSYtorGavLygcaRR7opO2KPJGP7o/Amta7VS9nuh7nFr+R4H50rQrQsorAas0xhRRRQAUUUUAFFFFAGC1qTS44AX0t3sQB6czTftXawUX43uEHI24sfDkKjkuNLtdjcnma2hib1ZnKdEnk22o+MfdVj+JsKSybeH2z6hfyBoTd1fidj5AD+db12JEOIJ82P6Wp+hB6htk20eSr63b/ABGo3tzHzDGYOZL5fpInyjSxKMLgVNUbDLIIgYusNyEupey8dOOlN2P6QcBh758VGCvELcnTlZRxqqctIxYbbslEb3A8RXuoD0mbYddmriMO5X6SBww0JRz+oYaVJt39rdbhUlcgaXJPAAC5J8K5noaBvLt0YWEvoXY5Y1PBnsTqeSqAWY8gprlnfTeM4qc2YtGhazHi7MbvIR3seXJQo5VNOlrfwzMUjJAcZVGoywE8T3NMQGPcgUczVUGmJa6hRRRSGZBr0r14oqlIDcstbo56SA1kNV8xDihyTE074HeieP3ZWta2UnMtvJr/AIWqMLLWxZ6dkOLLW3X6TcUZY4V7TOwUWJHE8SpuPy4VdmIkkWJiLNKEJuRoWC3AsOAv3d9UT0G7F6/GtO2qYZb/AH20H4X+dXu0lYZHrQiMbub/AKYp1ieJo5H4ahkJALWvoRoDxFSgyaW4juOo+Rqsm2ecPjLqP7KUMP2c2Yfwm1Kd6OkC5aLCGw1Bm52/6YPD9o+nfXJhy89rqjmhlaT59yfLEFN0LRn7J7PqjXHytW+PHyL7yiQd6aN+436GoPuZtHGygNMVMHJ5F+kf/wAO1sw+02nialglra6No5NLHXD7Tjc5Q1m+q3Zb9060rpheQMLOAw7mFx6X4elRHdjfSSXaU0Mdzh1siqWLAMPeYFtQOAte1WpWbRnZZlFFFWaBSbac+SJ27lPzpTSPbMOfDyqOJRredtKcd1YnsQXeDG2mZeUYVB6KL/iTTYuN1HmPzrRvRibYhjykWOQeTop/O9M64zUeY/OvYhj9KOCUtWWL0gTMsURV2XNMkbZWIujMAQbH/V6bNubRZtq4JV0ijmaIdxdYyG9BnC+amnPpDVjh0MaNI4mQqqqTdhci9hwuBc00707uT5cDFAHMisweZRcI0lutlY8tWdhXJj5eVX5X7HVK7fsPm68IllxGNt/buI4j/wBCDsKfvuGfyy1Gn2xhYnZcNsSWRlZhnXCqASCbkOyHS/Op7HAIogkS6RplRP2Vso/ACoXJtfbj+5goIx9uWO/rZzUw9Tb093RT0FHSAWl2HKzxmJ+rikMR4xkPGSvAe7qOHKodtDfZYtlrFe4ygyj61/7OL7+rN3Itviqdbcw877FnXFZTP7PIZMlsuZczDLbS1gK5n2rj2eyfClzbvY2uT+A8hXNKky9xLjcY0sjSSG7OSxPif0rRRRUDCiiigAooooAKKKKACiinbdTYpxeMhgH/ABHAP7I1b8KAL96JtjDCbMjLC0mIJlbvt8N/S3yqR4/b0WHTrZzZOCqNXkYclHPxPDxrztHOq2gjLiMBBYaKFFrkDU8zpVcbdzyMWkJZuGvIdwHwjwrhnnUZcrODNlcdUPWD3h9veWUoIyGACg37OXsljzbQ8O6lWytwgQ2JIWbtEpDyABNywPvNfgmg778KTbL2dh0wHXYfrCwkCSu4y3NuCgEjKCRwJ46mpNuTtcmOVQL5GDEc8ri2nqp+dc+NOPEy7SX3/JONc1c+7Eq7XJ5+GosRblblburcm1O8fKnPa+wkxQMsDBZefc3hIBz+1x86h7ysjlJFKOvFTx8x3r4it580NyMnPjfgcN5t4lgwksl9QpAHidBVV9GO8zQPiJ8uYQr1rX4MC4BXXgxF7HvHpSjpT20ciQqfe1IFIdjYURzYHZ9rtPPDLiuGt2UpGfBV1I72rrw/htnZhtxtnTgorIorQ6DNYYVmg0AUtv2vVmA/YkhPnDKwH8LLUXhkLEeYqd9J2C7DH/l4gN92eK/+KOoThE4V9Dw7TxJnl5VUy6du7Zkgy9Vh5Jy1/cBOW1uNuF7/AIUyPvRtA+5s5/vFR+binrbeIxKhfZYkkJvmzMqgcLcTrz+VMz4ja54Q4dfORf5GvJglXT3O93fUTPtnbLe5go1/ali/+w0ndtvtwXCx+bqfyU0peLbZ4NhF+8T+UZrQ2ytuN/3rCr5Zz/8AFWqa/wCP7i/UfNn4PE/9nyR410knZJwzJ7uVg2UDsrwBtw5VyrjPfPkPyFdYbrbPxUcLJjZlnkZ2Idb2CEKAvaA4EN865W21FlmZe4kfusV/SuPJ+I1WwhoooArMYUUWotQAUVm1YoAKKKKACrf/AKP272eWbFEf2Y6tCeTNxP5fI1UFLcDtmaG3VSultQFYgX9KTE1Z2dhsOEUAfPvPfSTauxIJx9LEr+Nu0PJhrXPW7nTtjcPZZbTqPr+9b9oa1Zuwem7BT2DEwubaP7v7w/Wk0qoTSqmSXGbtImAfDQDQhiMxuQxOcFjxOtvQVEd0MLisLijmiJWRGUMvaQstnUErwJswF7canEeOEi9dhWD82UG9/lXmYGzPhwBPlBaMngDqeyOZ8fwrGUE5KXY5p405JrSjziCQHfC5OtBHWR3vw1Kjle9IZHw20oyGPVzxX8JIzzIv7yd4PrY0jdxiiZMK3U4yO+aI6ZrcQQePd+ffSDpD2iMLs58S8SR43ER9R2TqC3G3iBxPpc016n4+/wBwXrddP2/6ZS2JxefGS4mUh0gPYA92RwcqWHIFhmp06H4GxO245HOYoJZ2Pe2Ui/lmYfhUNxk1lCA6Lp5vazH0GlXL/Rz2BljxGLYe+RAh52TtSehJQfcNdGypHTFJLQugVmiikUFFFFAFd9KeKijV1lcJ18aZCQxvJDKD8IJ91jVXRbYiX3RLJ+zHYfNj+ldB7b2DHikyyC4HA8x5Gm3CbgYSPhGD510x4mcI8sTKWKMnbGLB9KeBKKZplhkI1jIclfMqpFbv609mf3tP3Jf8lb9t9F2GxD5goQ87Aa+dNcvQ9h1BJawAuSbAADiSe6sOY1Fn9amzP72v7kv+Ssf1q7M/vS/uS/5KobfKaJJCICcp9zl9HyY+L8QOS253qM+1P9dvmaGwOnv619mf3of+nN/krnTeyVHxUrxnMjSSFTYi6mRiDY68DTZ7U/1m+Zrw7k6kk+dJuwPNPG6GE6zGQg8A4c+Sds/4betM9PO7W0kgd3a98hVfNiLn5D8aibqLo24eKllipbWWfjpcNiGJmgick+9lAb94WP40s2HulDgv9tiwhkRo2GV3V4wjEAsVILDgRc3FjVe4fbYPBhVl47euLrUwmERZXMMeCXECQlcsgXPlQCxNzxvy8K8+E5q7dH2HE8Nw+Rx+HFS6t+F5td/P0YkxmF2PP/vGBbDMdc8N1GvOyEC33DTPiOiLBT/7ltFc3KOYC/zGVv4TU62tnmONidSMPH1WHwwdbfT3WNTESL8bk20sRUX6RMJBC/VxwRKM1llSXMWCKA4kiBIVsx4mx0862eacVb1PMj/p3D55KMLi35TWyfWneuyvZkL2t0ObRh1ESzL3wuCf3Wyt+FQvEYdo2KOpVlNirAggjkQdQanuF3gxEP8AYzSL9kMSv7puPwp56S9z3lw3tgGaWEKk5A99cgOaw0upv90/ZrbFlWTZHncf/p8uDaUpJ2VLRRRWx5oUCiigB02RvRicK14JnQ+DG3yqabP6Y5s6vMLSD/ipYMf214N+tVvRScU9yZRUlTOl93ekLZuKZcRKUTFRq3JgWFuKjm1tANTqRc1VvShva+MnVm0GvVx/UW5Av9o6sT5DlUI2Ns5p5ljQ2vqW5Ko1Zj4AV62o4LnKxKm4Ukm+QcCb9/HyoUNbI5Nfvc84HAPiZo4YhmeRljQeLGwv+ZPnXXm6uwEwWEhwyaiJACfrNxZj5sSfWqj/AKP25WrbQlXheOC/ykcf4B96rzqmahRRRSAKKKKACiiigDBNVd0xb7LDE2GU3uAZrcwdUi8395vsD7dTbe/eRcFhzJoXY5IkJ9+Q8Ae5RqzHkqmuVN59ttiJWJbOMzEueLuxuznzPAcgAKaE+w14vFNI7OxuzG5NaaKKQwooooAKKKKAMr4V0VD0LwdRDaSWKZY0zsrXHWZRmNmGnavwIqluj3Y/tW08LERdTKrMPsR/SN/CprrVhScU9zTHlnjdwbRUuN6PtqRyRyxYsYkwsHjEzPoRwsrll/KoFtzZGLjmb2iFxI5MhtZr5mNz2L6E3rpXLUZ2WiyYzF5tW62NVHcuHVGHpnYfOubJijou57HB8fmSlJ/lXbXdL+W/Yo/dLB+0Y6CLvkDMPspd2v6LarsG0oo0khnRrSsSXy5l1AFmA1tYdx40/NsqLOJOrTOAQHyjMAeOvHWk+LwIYaitseNQVI4OM4yXFTUpaUjl3fbd32PFMim8TduJhqChPC/eDp6UwVanTXHHGY4wO1fMPC41+dh8hVV1ocQUUUUAFAopz2Ds8SSEyaRRDrJD9kcvNjpQA5YeL2fC66S4lbt3phwfzc29BSbdvYEm0MZHh49DI2p5Ig1ZvJV/QV42vjWkdmbQubkfVUaIo7got86vHoH3L9nwxxkq2lxI7F+KwXuP3z2vILWj0RKLL2TsxMPDHDEuVIlCKPBRbXx5k95NLKKKzKCiiigAooooAK1zTBQSxAABJJNgABcknkK2Gqp6Zd+RFGcKh7jNY8b6pF5tozfZAHxUJWJsr3pV37OLmOQ2SxWMcLRG12I5NIQD4KEFVsa24rEmRi7G7Mbk1qpsEgooopDCiiigAooooAtj+jtsjPjZpyNIIso/blaw/hV/nXQVqrX+j9sfqtmNKRriJWa/2I/o1/EP86sjEYlEBLsqgAsSSBoOJ15CgaTeiNOPxqQxtJIwVEFyT3eHeTwA5motuUxOJxrSR9XLI0cuU8RG6koD4jn4+Veo9ori5RNKJPZ4jeCIQyt1jDhK4VCLfUX1rG29sJHPHiolmZlHVSp1EwLwk3uCyAZkbXW1wSK5pTTalei+7Paw8PKEJYOV80lq9aTTTUe2tU+iddmS21apIqRYPevCS2yYiIk8AWCk+QaxpXtXEiOGRz8Kk/hXQpKWzPIyYp43U4tfVUcy9Lu1Ou2g4B0Ts/6+VQml228Z1uIlc65nPyvakNMzCiiigDKi9SWaIQxCH4tJZvFyPo4z4Aan1pDsDDhSZ3F1itlX68p9xfnYnyr1jJDrmOZrlmbvY8f5elaRXUiTHno/3RO0sekRv1S/SzN/0weF+9jZR5k8q6rijCgAAAAAADgAOAA7qhHRHuZ7BggZFtPiLSS34qLdhPug6+LNU6qZO2UlSCiiipGFFFFABRRWueYKpZiAFBJJ4ADUknuoAZN8t5lwWHaQ2LnsxIT7zkE6/ZABZjyCnwrlPePbTYiVmLFhmY5jxd2N2cjvJ5chYcqmHSpv0cXOcpIS2SMG4yxXBzEcmkIDHuUKO+q5vVbCQUUUVIwooooAKKKKACgCitmHmKMrC11IYXFxcG4uDxHhQB1jgtkzYXZeHgw4IeOONHIClxpeUorEKXzXsCba+Fatm7rNM2bEIUiBB6lnzyzMODYmT4gDqIwco9LVSWB6ctoIxZ3Elzcgiw9BwFTPY/8ASKQ2GIht3lazljUnbOvFxc8UOSCS89fvt26UWhtfeRYJ8PBlLtO2XQgdWuoDN4E6AeB7qXHaadcIL/SFGlsAbZFYISTwBzG1vA9xqoMRvZDipGxEOJHXtKzKhIVEjTDzphx2hfOJHubEC8jd1e8HMkLF4xLhoXRYyUNppGhw+cAMhJzyzScQbuYbcyK0OMsTG7sLnY4dkRm7UkDqHhe9+00fFCbHtLa9joai+/ePGD2XPHYIxPuKzmNcw4RlwDl0vlAsCTakmA3omw8rYmZlkZz7PNGFBc+x4XtlWBsP9pcpa1ryeVRLpi3zbEwJEyhGWQqwUsVNlVrjOitpmym6jVTUKCTtHVLisk4ck3f317+/tpoVHRRRVnMFbIIC7BVFyxAA8TWunzY2HKJ1vxuTHF4G3afyAvTSsTdCyayARqbpDcA/WlI7beQ4CpT0R7n+3Y4SSC8GFs7X4NJe8aeIuMxHcoHOokYCSscYLEkIijizMQB6sx/Gum9xN1V2fg44BYv78rD4pW94+Q0UeCitJOlRnHV2SECs0UVkahRRRQAUUUUAYJqrumfe7qoWw6HSwMx782scV/tWLMPqqPr1ZO0MYIonka5CKWIHEgC9h4nhVUbe3KbaGfrCPo2YNbTNiWCtO1+ardIV7hE1OO4mUHiJy7FmNyxuTWqrB2x0STR3KG/gR+oqI47dueH34205jWqcWLmQ2UVlltxrFQUFFFFABRRRQAVkisUUAFFFFAAKX4Hb+IhN45nW3cxpBRQBLMD0jTpnDpHJ1q5HOUK7Le9s668bG4PEA8qQb170PjXR3LEquXttmbjzY8fOmKigAoorIFACjZ+DMsiqOfE9wHE/Kn8MD2l0UDq4x3IOJ82P60m2fhckYHB5hqeawjj6t/KnXAbNfEzRwQjtyMEUcgO8/ZVQSfBa1iq1Mpvoid9Cu6PXTtjZB2ICViv8UxHabyVTb9pvs1eIpv3f2KmEw8eHi9yJQo7yeLMfFmux8TTjWbds0SpBRRRSGFFFFABRRRQBF9+dsLDHHmvlDNM4HOPDIZiPIusa/eqtt1ulSIRJG7DMBdidCXcl3PDm7MalHS5E0iGNSATFkH/mvmb+GEj1qhU3Hxhj6zqcqa2ZnjXNbjkDsC3peq2VsSg8kuWO50Tgt6oJR7w1763YjZUEw4DXmK5eg2hLEey7KRpa/dUi2X0k4mK1zmHqDVWQ4tFr7Z6LYJbkKL+WtQTbPRA6XMZPkdaedj9MymwlBHn/ADqabN36gmGjDWquyNUUFtDdHEQ8UJHeKZ3jI0II866leCCYfCb91qYdq9HcEo4D5Ck4opTZztWQatDbHRERcx3H4iobtHcrERfDmHhUuDKU0MNqxS/CbFeTrNVTq0LnrCVuAQLLpqdeFGA2crxySO+RYwLdksXdj2VAuLaAm/K3jWbdbmyhKVUt/wCBBRWaAKZBiil+yNiviWcRlR1cbSsWNhlS17acdRpSCgdOrCiiigQUt2XhA7Xf3EGZ/IcvXhSMCpDhsFYLEeVpJfP4E/nVRViboUxEm8je9Jrb6q/CB6a1b/QpuplRsbIO1JeOG/KMHtt94iw8F+1Vd7sbvtjsXHALgMc0jD4Yl1cjx4KPFhXSuEwqxoqIoVUAVVHAKosAPAC1XN1oZwVuzaKzRRWRqFFFFABRRRQAUUUUAV/0jLZge9R+CzD/ANxqqdvYZ8RiVBuUyKiAC9rDVR3G96t/pJwTGNZALhfe8Brc+gJPkpqodobPkzFopHTNowV2APnY1pyuSTXQeLLCCnCd61TXSv7Nh2TDh1iiGEjnllcq7uCxU5sqotjZTxN6bIVw+HgmK4aGcmcBesucgUXIVgblSR/+1sbZcgXsyMpIynKzC47jY61oGxCFAvwN7cvlUPDNu2dPzeFQUVHXylvVe9vUVYDA4dMXO8uFQgIpRDcQI731bla1rA6cdKNk4aCKfEzTxRMYowY4Y2PVF2ZgSQuugXhbnetBwEgLlZGGfiQxufO3KksOwyLnMQ3eDrULh8nc2lx3DP8AJ1vp5r70HvZm+ZE0kiRLkEEjCMkmPOpSxU8bC5pZun0j4jEZ0ORWQZxyDAaEcah+K2RMzFjISxFrsb3HcT6CmhtmTwkkA6ggkcwafwciRHzWFzXpVa3oluq07dy5tlb/AD4hsSydWIoTxc2ATgvqbFvWk8O94b2gPEsjx6xqedwLXtqQOPlVLw46SMnKxXMbniNRw/M16XasgJbMbnibm58b8b1HLO9y1nwcqUo9b2W2ui/bctDERF4ZpJ4ImVl7DdXlA1AJAJOo5HxpIuxoFWOGPCRyZ0LSTPmLA2YkKb2QKB61DIt6HZckzOykhvfY6jhxPDwqQR7TgnAAlZCws65mVX/aF7Gm4Sa3FHicUGrjddaXddNtlXvZ5wZhgw8QGEhxDPO5DyA5snZCjTiNb66eFRTbkGTESqFCgMRYcB4Dwq0cJu3C/VsslyBa19APAd/8qV4Xo9j7VzmB1Fzc+pq443dtnPl4nHKHLGNbf4dkYxmWPrcLhsPGiphsz4ggmWVbpnJa9rFiNOVrVow5weHwUAOGSaSdGaSRy2YMfdWO2gtflY8/J021uNiQCscjmM/AWJXThpwqKzbAxmHBClrWtYEjTmKzeGZ1LjOHtVHTpotNunUjUy2YgcLmvFbZ4GUnOCD4ivMcZYgAXJNgPE6CtKZ57aeot2TCATIwuE4D6zn3R89afIoiido9onM5+0f0HD0NasHg8py8oTb9qYjtHyX+VTDo53X9uxgDi8MNpJe469hPvEa+CtWy0VnPJ26LN6Jd1PZsL10i2lxNnII1WL/hrrwNjmI72tyqe1hRWaybs2SpBRRRSGFFFFABRWL1mgAooooA1YjDh1KsLg/6+dVZt/daBXZYZlUi5yG2gBN+xcG1+5gPCrXNUJvTgJGxGPJglJLEIttW94Bx9nW96lzlH8Jvhw4sn+462+/YMRshxJkUxvcAgpIvunS5DWtbnYmvOI2QyOiuUs5AuHBFr66+V69YJXhnRxA72i10sJD2eyL6EgD8KbXc4nFxfQPGBmurKALngLcPnVfHybGq4Th6cr6Kla7K1t9Td7Os2KeDDduzEL2hew1uxNhbjrXt9hyCZYexnfgc4y6An3vStGAwLxyYlooJUlsRkY2JVz2snIkWvy0pnwUEkcgfLK2UG4K5eKkWUXOtzcnSks+RJadCp8Jw7k3zV6q0apK1r5tdth1aAhZshhcohJOcNkswBItpm7vOsRbDlaATfR5SM1s4zW/ZpiwyGGCQuj9tcgJBsO0pvfhpalWN2/F1CxJDkYRZWe12djzzk3C+FqqWXJG6Jx4OHyJKTpa9Ve/01+/fG2o4jDhwYkzOZMz/ABGzWAPlSHD7iNOrtEVRUtmaR1VATwF25nury+MzR4dLG8ee55HM1x+FL8Zi0MHVSF1GfOGQA2OXKbqSL6eNVb5W66/yY8mOWSMU6XKvFutr7tiPa27RxWOlTBRxrFGNTmCxqq2BZmc6Ammlt0MT7QuHVA8j6rkZShAFyc97AAakm1qfG21GzYhVRkhmyABbFlCElbjgdTci9Yi2+qMqxhurWEwk6B2zAZ20JAuRwudKwTmuh2SxcPJtudW9PGtar6a2JMJu/i45jHFNFcK7krOpQCOxYEjnqKfdh7xY4Jh2JjZcTIYo7uAcwbKcw5C/OmTZkuGge462TMsiNcKoAcADKLnUa3N+7SvJ2pEnsapmZcPIXZiACcz5tFBOgFhe+tPmmjP5fA1bde6fb+3+lFs4XacwsJVj97Ics0ZAPeTfQf6tSmCSLEM6DKWTVtRYDvv3VRWIxqGKZbdp5Q41+Gx/U/hTwN7VVsQiXWOdY1uNSMmbiOd8x0o+LkXQPlOGl+avf6+PC/UsrF7r4ebMLoCt81yABbxNM27u5EEWN652QxRRZxZ1N5XbIlh9kZmv3gVBYdvqnWrnZ1kjZbkZRmuuXS5sAAedKYsaQ2FLqf8Amv8AbXOzLbwAIHmKHkm1t96jjw/DRlq3+q7rx2b/AEHPB7I6+WSLDshClmu8ii4LcSx4sSe6rO2TImztjymB1bELdpiOUpThr8KgKByNr8zVabttDH10yYeSbtALfL9Ebk3C37RAy68iaXYSeVo8ZlilPW2AS2vu5c2nIVMpza5fBcMGCMviNq+ba01RfG722evw6ytpprUb3j3/AEjxOHjgkV8zOrqCDayPxt9rL8q9bHgc7IcRgl8pIXgSQQbAnmbW9aq3DlTJhkWCVWjY5mdQLAIQFABPPUnTU05N3SMcMIcjk3rqq9t/P8Fubv7xsvXe0yqyo7EyWChRYdnjwHffnW/aW88c0Mwws6pJGAc9gwGYEiwvY6A1VUMcrpIHjdFM2cqR2gFIKkqeI04UlknUvi1wyPJ9GiWUdpnynMxHmb1nzy28fwdny+JP4l6c2+lfirau2vYssdI6RPAkzC8nYNhrnOQKT3A3N/OpI+9WGBAMo7TBQeWYmwBI4a6VS+IgyyYZ5IZWBCqZFtaxIBDdxFr+VJ959svMQi4eWPK6W4ZbK173HGq5pL9TJYsEtXouXuruv7LPw2+pXaGIhkIEUYUgk6AXe59ez8ql2ztopPGskZzK6hgfBhcfhVMYBi2JxDzYeSRDGoyFbmW175QdCLkH0qx+jvL7KuVSmguh+A2F1Hlw9KuF9TmzqF3Hx/hEqoooqzlCmraBwyNmlKKTpdudOhqlt7sM/trjExGWJiRHIuVgFJJAZWFwdbG3cKicnFHTw+KOV039F38XsWvhMFh5EV4wjr8LKQR3aEV6G70GbN1a343tUB3V3liw2zTLDdlUsqxk8CM5sPMg2861bO6S8QskJnVTHM5TQcDlvdb66HQ99+VHOth/Kyab2q/et/BY/wD2NFmzZFzd9q1ru/ACSI1ueOlQverfjExYpYYFBVhe5ubmyWUW4HtXv+Fb92ukFpIJ+uA6zDuUJFte0AOGlxe3pS50D4WdKqt1p19WqJJPujhmUr1YUHjl0v5gaH1FRba3RBh5NUCg+HYPzTsk+a0zxdKOJAWd0AiMiKV5gO1stz8QGtx3cKed9d+poTCuHsOvAsxF8ujk9nmdBzqllJlwburWzfXo6fQhe2Oi2WEXU6D64Fv347j5qKjOO2FKg7cbZbXzDtKLcbslwPW1WPvZtbGDZ0bNq+XKxK2LGwJew4eVb9h7RK4AS4xQ7hiBLbKxuWI1XXQC3pWi4im+ZbEPgbjBwduTenvX37FOiFeVq19SBwFTPFbUgxU8S+yhFclTJlKkEgkdpCGJ8zTjtTojlUZomYgjmA48NVAYeqmtoZYyXY5s+CWKVNp/QrQwjkK1GId1TfHbNiidZpYY1SJGWSEFrPMF7AF+1ZmIPpUIE2ck2A14DgPQ/rTx5YzdIrPws8CTk99vKq7M4fZTTOEjQu7cFUXJ9BXja26csGssZS+nFSL93ZJ1p72DimSHF9USJWjVFI97KWOcKfEAVG48O5QtZsqkZjbQE8ATyPhUOXNNxVaFrDyYo5JX6rrtppqJINnM0iRjUuwQebED9amuKwBnxzwwrmIZMLEvLsKAfIXJJPcCaV4AQQyYOKPCiaaRVkM7M9w9s1owDlAXx9aftwIxEuL2gRmeN3EY0+NiZGvbQ27APdm76y+LFN0bPgsnpTq26r66lrbA3Jw+GgSIIGKrZmI1djqzHzNz4cOVLI9k4ZGyhUDMD2dLkDjpVc7O6UMTnw7SqvVynK1hp2kJFr8wRx51q6QNq4tcZGIXygnMrhblQyjs24cOdZPJ460bR4TV3L8vN1+nYtyDDKi5VAA7qRtu/AWzdWt+N7VFN4t/2w0aZkIkYKSoFz2r/wAq0bl9IkmJM6SqVaMFkJFiVyk68uI4+NPnV0ZvhpKCm612XXXqSPeHc+HEwshWxJuCGZTfhxUjv4VF9jbo4bZZD4h1UOQijU5mYhfMm5FMuJ6U8XlldVULE5HorWOa4sb68OFP+/O8t8DFKq/2jKOWnbjBt6E1POqtG3y81JQk7WvV6Vv0JmdkQsgGRSo4UhTB4OWRowql47XFuF72/wAJ+VRrbe+r4bDwLAozSBTdrkKpzakDU+7blqRUf3Qx8x2rM82jMqOQNBbKSNPL86rn1oy+XrG5y8Uvq6stddkRA3CC9relbcLg0jFkAAOulVjjukrEs8rQqojiBOo4hVDZjfTLc2tx8an26+3xjMOkwFswBK9xIuRRGalsTm4eWJeru19Gv/R3oooqznCq23k6PJ5JHMM83VyXzR9abanUC4uB4XqyaKTSe5cckofhdED2R0aIuDkw8nx2IykjKRqCDxBBpjwXRVN16NLI0gj0UuxOVb8FHAXq2KxRS3BZJJct6FOb77NxTbREcYkjjygLIrAZmKoDqNRpcVJ90ujoQwSxyi6yqVIueB4knje+t++prLhlZgSoJHA1vFJRSLnnnOre1V7FSv0SS9YoMrvGjXQO5IXxA4X8af8AeDo862TDyIzZoFCZbjJYE62tx1Ot6ndZp0iXkm3bbI5vVuqMZhBCSystmVlaxDAEfIg8KZ9ibit7C+DxBLIblSScwJYtcMNQQTU7oopC+JKkr0RU2A6Kpo5kJkZ1jJyZmuFB04AcbVakMVlA7hattFCSWwpTlN3J2U70q7Ikmx0SrCwTslpLizsBoAAb6Xtc91SUdFmGeBFYdq3xKGA8ibMPRqms2FRiCygkcCa30R9Ow8s3krm6KilNt9Cki3bDMwPLK2by0azD95qg+292NpXEcxLhTopfLY9+WTL89a6jrVNGGFmAI7iAR+NXdu2jNSlGPKm67HNGyt1cafoYZC00gt1UT3EacC0rroq62468Be+ls7I6MsmznwruwLhblCAbg3425nj51O8JhkRbIioO5VAHyFKKlpdjRZJ6XJ6beCsD0XPkgOZs0BsFuMttdSLam3OnDfXo7OL6uSN3V1VUYKxCsF4XHfqRep/WaVIayzTtN9iB7y7gtjIYmdiuIiFg6m2nGx5EX+VJ90ej6SB5DKzHrAQzFrsbqV0J4WFWJRRS3F8SdctuirB0SnqZYc8mUvnU5hmY6++bajWnbbHR+cRgoYmZg8LZgFIAJ097TUaVPKKKQfEld39vcgm8HR+2Iw8OV2jmhFgyMRccbHvF9fnSPc7cCbDYpppXZ8/vFmzEnzNWRWKKV2HxJ8vLenYqvbfRM5kcQyOIZGzGHOcnG9rfV8L1PN1dheyQCO9zzp5ooSS2CU5T/E7CiiimQf/Z"/>
          <p:cNvSpPr>
            <a:spLocks noChangeAspect="1" noChangeArrowheads="1"/>
          </p:cNvSpPr>
          <p:nvPr/>
        </p:nvSpPr>
        <p:spPr bwMode="auto">
          <a:xfrm>
            <a:off x="368300" y="1508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Franklin Gothic Book" pitchFamily="34" charset="0"/>
            </a:endParaRPr>
          </a:p>
        </p:txBody>
      </p:sp>
      <p:sp>
        <p:nvSpPr>
          <p:cNvPr id="14340" name="AutoShape 8" descr="data:image/jpeg;base64,/9j/4AAQSkZJRgABAQAAAQABAAD/2wCEAAkGBhQSERUUEhQWFRUUGBgVGBUXFxcdFxgWFxcXGBgdFxgXHCYeHBokHBoYHy8gIycpLCwsFh4xNzAqNSYrLCkBCQoKDgwOGg8PGiwkHyQsMiosLTAxKjAsLCovLDAqLSksLCwsLywsLSwsLS0sLCwsKSwtLiwpKSwpLC0sLCwpKf/AABEIANsA5gMBIgACEQEDEQH/xAAcAAABBAMBAAAAAAAAAAAAAAAABAUGBwEDCAL/xABKEAACAQIDBAcEBwQHBQkAAAABAgMAEQQSIQUGMUEHEyJRYXGBFDJCkSNSYoKhscFykqLRCBczVLLS8CQ0Q1NjFURzg5PCw9Px/8QAGgEAAwEBAQEAAAAAAAAAAAAAAAECAwQFBv/EADERAAICAQIFAgQGAQUAAAAAAAABAhEDITEEEkFRYSKBExRx8DJCkaHB0bEFM2Lh8f/aAAwDAQACEQMRAD8AvGiiigAooooAKKKKACisE1rXFIWyhgWte1xe3C9qANtFFFABWuWUKCSQABckmwAGpJNeyarvpU30XDwugIOW2cX99mF44uN9fff7AA+KgTY3769NceFfq4EzuQGueQPukjlcagHW1jpcVGcD0/S5vpEJF+QTh5af4qqHG41pZGkkOZ3YsxPMmtIatFQmjpnYvTNhJgAzqrdxOQ+gk0Po1THC7ywPaz2v9bQeh4H0NcdLNThs7bUsJvFI8f7LEA+Y4H1p8qZNtHY6Sgi4NweY4fOvV65h2R0p4uEi5V/HVGP3k0PqpqcbH6dOAmUjXUkBhbvzJZv4ankYc5c9FQ7ZXSdhZuDi/wBkg28wbMPlUkwu2IZPckUnuvY/I61NNFKSYtorGavLygcaRR7opO2KPJGP7o/Amta7VS9nuh7nFr+R4H50rQrQsorAas0xhRRRQAUUUUAFFFFAGC1qTS44AX0t3sQB6czTftXawUX43uEHI24sfDkKjkuNLtdjcnma2hib1ZnKdEnk22o+MfdVj+JsKSybeH2z6hfyBoTd1fidj5AD+db12JEOIJ82P6Wp+hB6htk20eSr63b/ABGo3tzHzDGYOZL5fpInyjSxKMLgVNUbDLIIgYusNyEupey8dOOlN2P6QcBh758VGCvELcnTlZRxqqctIxYbbslEb3A8RXuoD0mbYddmriMO5X6SBww0JRz+oYaVJt39rdbhUlcgaXJPAAC5J8K5noaBvLt0YWEvoXY5Y1PBnsTqeSqAWY8gprlnfTeM4qc2YtGhazHi7MbvIR3seXJQo5VNOlrfwzMUjJAcZVGoywE8T3NMQGPcgUczVUGmJa6hRRRSGZBr0r14oqlIDcstbo56SA1kNV8xDihyTE074HeieP3ZWta2UnMtvJr/AIWqMLLWxZ6dkOLLW3X6TcUZY4V7TOwUWJHE8SpuPy4VdmIkkWJiLNKEJuRoWC3AsOAv3d9UT0G7F6/GtO2qYZb/AH20H4X+dXu0lYZHrQiMbub/AKYp1ieJo5H4ahkJALWvoRoDxFSgyaW4juOo+Rqsm2ecPjLqP7KUMP2c2Yfwm1Kd6OkC5aLCGw1Bm52/6YPD9o+nfXJhy89rqjmhlaT59yfLEFN0LRn7J7PqjXHytW+PHyL7yiQd6aN+436GoPuZtHGygNMVMHJ5F+kf/wAO1sw+02nialglra6No5NLHXD7Tjc5Q1m+q3Zb9060rpheQMLOAw7mFx6X4elRHdjfSSXaU0Mdzh1siqWLAMPeYFtQOAte1WpWbRnZZlFFFWaBSbac+SJ27lPzpTSPbMOfDyqOJRredtKcd1YnsQXeDG2mZeUYVB6KL/iTTYuN1HmPzrRvRibYhjykWOQeTop/O9M64zUeY/OvYhj9KOCUtWWL0gTMsURV2XNMkbZWIujMAQbH/V6bNubRZtq4JV0ijmaIdxdYyG9BnC+amnPpDVjh0MaNI4mQqqqTdhci9hwuBc00707uT5cDFAHMisweZRcI0lutlY8tWdhXJj5eVX5X7HVK7fsPm68IllxGNt/buI4j/wBCDsKfvuGfyy1Gn2xhYnZcNsSWRlZhnXCqASCbkOyHS/Op7HAIogkS6RplRP2Vso/ACoXJtfbj+5goIx9uWO/rZzUw9Tb093RT0FHSAWl2HKzxmJ+rikMR4xkPGSvAe7qOHKodtDfZYtlrFe4ygyj61/7OL7+rN3Itviqdbcw877FnXFZTP7PIZMlsuZczDLbS1gK5n2rj2eyfClzbvY2uT+A8hXNKky9xLjcY0sjSSG7OSxPif0rRRRUDCiiigAooooAKKKKACiinbdTYpxeMhgH/ABHAP7I1b8KAL96JtjDCbMjLC0mIJlbvt8N/S3yqR4/b0WHTrZzZOCqNXkYclHPxPDxrztHOq2gjLiMBBYaKFFrkDU8zpVcbdzyMWkJZuGvIdwHwjwrhnnUZcrODNlcdUPWD3h9veWUoIyGACg37OXsljzbQ8O6lWytwgQ2JIWbtEpDyABNywPvNfgmg778KTbL2dh0wHXYfrCwkCSu4y3NuCgEjKCRwJ46mpNuTtcmOVQL5GDEc8ri2nqp+dc+NOPEy7SX3/JONc1c+7Eq7XJ5+GosRblblburcm1O8fKnPa+wkxQMsDBZefc3hIBz+1x86h7ysjlJFKOvFTx8x3r4it580NyMnPjfgcN5t4lgwksl9QpAHidBVV9GO8zQPiJ8uYQr1rX4MC4BXXgxF7HvHpSjpT20ciQqfe1IFIdjYURzYHZ9rtPPDLiuGt2UpGfBV1I72rrw/htnZhtxtnTgorIorQ6DNYYVmg0AUtv2vVmA/YkhPnDKwH8LLUXhkLEeYqd9J2C7DH/l4gN92eK/+KOoThE4V9Dw7TxJnl5VUy6du7Zkgy9Vh5Jy1/cBOW1uNuF7/AIUyPvRtA+5s5/vFR+binrbeIxKhfZYkkJvmzMqgcLcTrz+VMz4ja54Q4dfORf5GvJglXT3O93fUTPtnbLe5go1/ali/+w0ndtvtwXCx+bqfyU0peLbZ4NhF+8T+UZrQ2ytuN/3rCr5Zz/8AFWqa/wCP7i/UfNn4PE/9nyR410knZJwzJ7uVg2UDsrwBtw5VyrjPfPkPyFdYbrbPxUcLJjZlnkZ2Idb2CEKAvaA4EN865W21FlmZe4kfusV/SuPJ+I1WwhoooArMYUUWotQAUVm1YoAKKKKACrf/AKP272eWbFEf2Y6tCeTNxP5fI1UFLcDtmaG3VSultQFYgX9KTE1Z2dhsOEUAfPvPfSTauxIJx9LEr+Nu0PJhrXPW7nTtjcPZZbTqPr+9b9oa1Zuwem7BT2DEwubaP7v7w/Wk0qoTSqmSXGbtImAfDQDQhiMxuQxOcFjxOtvQVEd0MLisLijmiJWRGUMvaQstnUErwJswF7canEeOEi9dhWD82UG9/lXmYGzPhwBPlBaMngDqeyOZ8fwrGUE5KXY5p405JrSjziCQHfC5OtBHWR3vw1Kjle9IZHw20oyGPVzxX8JIzzIv7yd4PrY0jdxiiZMK3U4yO+aI6ZrcQQePd+ffSDpD2iMLs58S8SR43ER9R2TqC3G3iBxPpc016n4+/wBwXrddP2/6ZS2JxefGS4mUh0gPYA92RwcqWHIFhmp06H4GxO245HOYoJZ2Pe2Ui/lmYfhUNxk1lCA6Lp5vazH0GlXL/Rz2BljxGLYe+RAh52TtSehJQfcNdGypHTFJLQugVmiikUFFFFAFd9KeKijV1lcJ18aZCQxvJDKD8IJ91jVXRbYiX3RLJ+zHYfNj+ldB7b2DHikyyC4HA8x5Gm3CbgYSPhGD510x4mcI8sTKWKMnbGLB9KeBKKZplhkI1jIclfMqpFbv609mf3tP3Jf8lb9t9F2GxD5goQ87Aa+dNcvQ9h1BJawAuSbAADiSe6sOY1Fn9amzP72v7kv+Ssf1q7M/vS/uS/5KobfKaJJCICcp9zl9HyY+L8QOS253qM+1P9dvmaGwOnv619mf3of+nN/krnTeyVHxUrxnMjSSFTYi6mRiDY68DTZ7U/1m+Zrw7k6kk+dJuwPNPG6GE6zGQg8A4c+Sds/4betM9PO7W0kgd3a98hVfNiLn5D8aibqLo24eKllipbWWfjpcNiGJmgick+9lAb94WP40s2HulDgv9tiwhkRo2GV3V4wjEAsVILDgRc3FjVe4fbYPBhVl47euLrUwmERZXMMeCXECQlcsgXPlQCxNzxvy8K8+E5q7dH2HE8Nw+Rx+HFS6t+F5td/P0YkxmF2PP/vGBbDMdc8N1GvOyEC33DTPiOiLBT/7ltFc3KOYC/zGVv4TU62tnmONidSMPH1WHwwdbfT3WNTESL8bk20sRUX6RMJBC/VxwRKM1llSXMWCKA4kiBIVsx4mx0862eacVb1PMj/p3D55KMLi35TWyfWneuyvZkL2t0ObRh1ESzL3wuCf3Wyt+FQvEYdo2KOpVlNirAggjkQdQanuF3gxEP8AYzSL9kMSv7puPwp56S9z3lw3tgGaWEKk5A99cgOaw0upv90/ZrbFlWTZHncf/p8uDaUpJ2VLRRRWx5oUCiigB02RvRicK14JnQ+DG3yqabP6Y5s6vMLSD/ipYMf214N+tVvRScU9yZRUlTOl93ekLZuKZcRKUTFRq3JgWFuKjm1tANTqRc1VvShva+MnVm0GvVx/UW5Av9o6sT5DlUI2Ns5p5ljQ2vqW5Ko1Zj4AV62o4LnKxKm4Ukm+QcCb9/HyoUNbI5Nfvc84HAPiZo4YhmeRljQeLGwv+ZPnXXm6uwEwWEhwyaiJACfrNxZj5sSfWqj/AKP25WrbQlXheOC/ykcf4B96rzqmahRRRSAKKKKACiiigDBNVd0xb7LDE2GU3uAZrcwdUi8395vsD7dTbe/eRcFhzJoXY5IkJ9+Q8Ae5RqzHkqmuVN59ttiJWJbOMzEueLuxuznzPAcgAKaE+w14vFNI7OxuzG5NaaKKQwooooAKKKKAMr4V0VD0LwdRDaSWKZY0zsrXHWZRmNmGnavwIqluj3Y/tW08LERdTKrMPsR/SN/CprrVhScU9zTHlnjdwbRUuN6PtqRyRyxYsYkwsHjEzPoRwsrll/KoFtzZGLjmb2iFxI5MhtZr5mNz2L6E3rpXLUZ2WiyYzF5tW62NVHcuHVGHpnYfOubJijou57HB8fmSlJ/lXbXdL+W/Yo/dLB+0Y6CLvkDMPspd2v6LarsG0oo0khnRrSsSXy5l1AFmA1tYdx40/NsqLOJOrTOAQHyjMAeOvHWk+LwIYaitseNQVI4OM4yXFTUpaUjl3fbd32PFMim8TduJhqChPC/eDp6UwVanTXHHGY4wO1fMPC41+dh8hVV1ocQUUUUAFAopz2Ds8SSEyaRRDrJD9kcvNjpQA5YeL2fC66S4lbt3phwfzc29BSbdvYEm0MZHh49DI2p5Ig1ZvJV/QV42vjWkdmbQubkfVUaIo7got86vHoH3L9nwxxkq2lxI7F+KwXuP3z2vILWj0RKLL2TsxMPDHDEuVIlCKPBRbXx5k95NLKKKzKCiiigAooooAK1zTBQSxAABJJNgABcknkK2Gqp6Zd+RFGcKh7jNY8b6pF5tozfZAHxUJWJsr3pV37OLmOQ2SxWMcLRG12I5NIQD4KEFVsa24rEmRi7G7Mbk1qpsEgooopDCiiigAooooAtj+jtsjPjZpyNIIso/blaw/hV/nXQVqrX+j9sfqtmNKRriJWa/2I/o1/EP86sjEYlEBLsqgAsSSBoOJ15CgaTeiNOPxqQxtJIwVEFyT3eHeTwA5motuUxOJxrSR9XLI0cuU8RG6koD4jn4+Veo9ori5RNKJPZ4jeCIQyt1jDhK4VCLfUX1rG29sJHPHiolmZlHVSp1EwLwk3uCyAZkbXW1wSK5pTTalei+7Paw8PKEJYOV80lq9aTTTUe2tU+iddmS21apIqRYPevCS2yYiIk8AWCk+QaxpXtXEiOGRz8Kk/hXQpKWzPIyYp43U4tfVUcy9Lu1Ou2g4B0Ts/6+VQml228Z1uIlc65nPyvakNMzCiiigDKi9SWaIQxCH4tJZvFyPo4z4Aan1pDsDDhSZ3F1itlX68p9xfnYnyr1jJDrmOZrlmbvY8f5elaRXUiTHno/3RO0sekRv1S/SzN/0weF+9jZR5k8q6rijCgAAAAAADgAOAA7qhHRHuZ7BggZFtPiLSS34qLdhPug6+LNU6qZO2UlSCiiipGFFFFABRRWueYKpZiAFBJJ4ADUknuoAZN8t5lwWHaQ2LnsxIT7zkE6/ZABZjyCnwrlPePbTYiVmLFhmY5jxd2N2cjvJ5chYcqmHSpv0cXOcpIS2SMG4yxXBzEcmkIDHuUKO+q5vVbCQUUUVIwooooAKKKKACgCitmHmKMrC11IYXFxcG4uDxHhQB1jgtkzYXZeHgw4IeOONHIClxpeUorEKXzXsCba+Fatm7rNM2bEIUiBB6lnzyzMODYmT4gDqIwco9LVSWB6ctoIxZ3Elzcgiw9BwFTPY/8ASKQ2GIht3lazljUnbOvFxc8UOSCS89fvt26UWhtfeRYJ8PBlLtO2XQgdWuoDN4E6AeB7qXHaadcIL/SFGlsAbZFYISTwBzG1vA9xqoMRvZDipGxEOJHXtKzKhIVEjTDzphx2hfOJHubEC8jd1e8HMkLF4xLhoXRYyUNppGhw+cAMhJzyzScQbuYbcyK0OMsTG7sLnY4dkRm7UkDqHhe9+00fFCbHtLa9joai+/ePGD2XPHYIxPuKzmNcw4RlwDl0vlAsCTakmA3omw8rYmZlkZz7PNGFBc+x4XtlWBsP9pcpa1ryeVRLpi3zbEwJEyhGWQqwUsVNlVrjOitpmym6jVTUKCTtHVLisk4ck3f317+/tpoVHRRRVnMFbIIC7BVFyxAA8TWunzY2HKJ1vxuTHF4G3afyAvTSsTdCyayARqbpDcA/WlI7beQ4CpT0R7n+3Y4SSC8GFs7X4NJe8aeIuMxHcoHOokYCSscYLEkIijizMQB6sx/Gum9xN1V2fg44BYv78rD4pW94+Q0UeCitJOlRnHV2SECs0UVkahRRRQAUUUUAYJqrumfe7qoWw6HSwMx782scV/tWLMPqqPr1ZO0MYIonka5CKWIHEgC9h4nhVUbe3KbaGfrCPo2YNbTNiWCtO1+ardIV7hE1OO4mUHiJy7FmNyxuTWqrB2x0STR3KG/gR+oqI47dueH34205jWqcWLmQ2UVlltxrFQUFFFFABRRRQAVkisUUAFFFFAAKX4Hb+IhN45nW3cxpBRQBLMD0jTpnDpHJ1q5HOUK7Le9s668bG4PEA8qQb170PjXR3LEquXttmbjzY8fOmKigAoorIFACjZ+DMsiqOfE9wHE/Kn8MD2l0UDq4x3IOJ82P60m2fhckYHB5hqeawjj6t/KnXAbNfEzRwQjtyMEUcgO8/ZVQSfBa1iq1Mpvoid9Cu6PXTtjZB2ICViv8UxHabyVTb9pvs1eIpv3f2KmEw8eHi9yJQo7yeLMfFmux8TTjWbds0SpBRRRSGFFFFABRRRQBF9+dsLDHHmvlDNM4HOPDIZiPIusa/eqtt1ulSIRJG7DMBdidCXcl3PDm7MalHS5E0iGNSATFkH/mvmb+GEj1qhU3Hxhj6zqcqa2ZnjXNbjkDsC3peq2VsSg8kuWO50Tgt6oJR7w1763YjZUEw4DXmK5eg2hLEey7KRpa/dUi2X0k4mK1zmHqDVWQ4tFr7Z6LYJbkKL+WtQTbPRA6XMZPkdaedj9MymwlBHn/ADqabN36gmGjDWquyNUUFtDdHEQ8UJHeKZ3jI0II866leCCYfCb91qYdq9HcEo4D5Ck4opTZztWQatDbHRERcx3H4iobtHcrERfDmHhUuDKU0MNqxS/CbFeTrNVTq0LnrCVuAQLLpqdeFGA2crxySO+RYwLdksXdj2VAuLaAm/K3jWbdbmyhKVUt/wCBBRWaAKZBiil+yNiviWcRlR1cbSsWNhlS17acdRpSCgdOrCiiigQUt2XhA7Xf3EGZ/IcvXhSMCpDhsFYLEeVpJfP4E/nVRViboUxEm8je9Jrb6q/CB6a1b/QpuplRsbIO1JeOG/KMHtt94iw8F+1Vd7sbvtjsXHALgMc0jD4Yl1cjx4KPFhXSuEwqxoqIoVUAVVHAKosAPAC1XN1oZwVuzaKzRRWRqFFFFABRRRQAUUUUAV/0jLZge9R+CzD/ANxqqdvYZ8RiVBuUyKiAC9rDVR3G96t/pJwTGNZALhfe8Brc+gJPkpqodobPkzFopHTNowV2APnY1pyuSTXQeLLCCnCd61TXSv7Nh2TDh1iiGEjnllcq7uCxU5sqotjZTxN6bIVw+HgmK4aGcmcBesucgUXIVgblSR/+1sbZcgXsyMpIynKzC47jY61oGxCFAvwN7cvlUPDNu2dPzeFQUVHXylvVe9vUVYDA4dMXO8uFQgIpRDcQI731bla1rA6cdKNk4aCKfEzTxRMYowY4Y2PVF2ZgSQuugXhbnetBwEgLlZGGfiQxufO3KksOwyLnMQ3eDrULh8nc2lx3DP8AJ1vp5r70HvZm+ZE0kiRLkEEjCMkmPOpSxU8bC5pZun0j4jEZ0ORWQZxyDAaEcah+K2RMzFjISxFrsb3HcT6CmhtmTwkkA6ggkcwafwciRHzWFzXpVa3oluq07dy5tlb/AD4hsSydWIoTxc2ATgvqbFvWk8O94b2gPEsjx6xqedwLXtqQOPlVLw46SMnKxXMbniNRw/M16XasgJbMbnibm58b8b1HLO9y1nwcqUo9b2W2ui/bctDERF4ZpJ4ImVl7DdXlA1AJAJOo5HxpIuxoFWOGPCRyZ0LSTPmLA2YkKb2QKB61DIt6HZckzOykhvfY6jhxPDwqQR7TgnAAlZCws65mVX/aF7Gm4Sa3FHicUGrjddaXddNtlXvZ5wZhgw8QGEhxDPO5DyA5snZCjTiNb66eFRTbkGTESqFCgMRYcB4Dwq0cJu3C/VsslyBa19APAd/8qV4Xo9j7VzmB1Fzc+pq443dtnPl4nHKHLGNbf4dkYxmWPrcLhsPGiphsz4ggmWVbpnJa9rFiNOVrVow5weHwUAOGSaSdGaSRy2YMfdWO2gtflY8/J021uNiQCscjmM/AWJXThpwqKzbAxmHBClrWtYEjTmKzeGZ1LjOHtVHTpotNunUjUy2YgcLmvFbZ4GUnOCD4ivMcZYgAXJNgPE6CtKZ57aeot2TCATIwuE4D6zn3R89afIoiido9onM5+0f0HD0NasHg8py8oTb9qYjtHyX+VTDo53X9uxgDi8MNpJe469hPvEa+CtWy0VnPJ26LN6Jd1PZsL10i2lxNnII1WL/hrrwNjmI72tyqe1hRWaybs2SpBRRRSGFFFFABRWL1mgAooooA1YjDh1KsLg/6+dVZt/daBXZYZlUi5yG2gBN+xcG1+5gPCrXNUJvTgJGxGPJglJLEIttW94Bx9nW96lzlH8Jvhw4sn+462+/YMRshxJkUxvcAgpIvunS5DWtbnYmvOI2QyOiuUs5AuHBFr66+V69YJXhnRxA72i10sJD2eyL6EgD8KbXc4nFxfQPGBmurKALngLcPnVfHybGq4Th6cr6Kla7K1t9Td7Os2KeDDduzEL2hew1uxNhbjrXt9hyCZYexnfgc4y6An3vStGAwLxyYlooJUlsRkY2JVz2snIkWvy0pnwUEkcgfLK2UG4K5eKkWUXOtzcnSks+RJadCp8Jw7k3zV6q0apK1r5tdth1aAhZshhcohJOcNkswBItpm7vOsRbDlaATfR5SM1s4zW/ZpiwyGGCQuj9tcgJBsO0pvfhpalWN2/F1CxJDkYRZWe12djzzk3C+FqqWXJG6Jx4OHyJKTpa9Ve/01+/fG2o4jDhwYkzOZMz/ABGzWAPlSHD7iNOrtEVRUtmaR1VATwF25nury+MzR4dLG8ee55HM1x+FL8Zi0MHVSF1GfOGQA2OXKbqSL6eNVb5W66/yY8mOWSMU6XKvFutr7tiPa27RxWOlTBRxrFGNTmCxqq2BZmc6Ammlt0MT7QuHVA8j6rkZShAFyc97AAakm1qfG21GzYhVRkhmyABbFlCElbjgdTci9Yi2+qMqxhurWEwk6B2zAZ20JAuRwudKwTmuh2SxcPJtudW9PGtar6a2JMJu/i45jHFNFcK7krOpQCOxYEjnqKfdh7xY4Jh2JjZcTIYo7uAcwbKcw5C/OmTZkuGge462TMsiNcKoAcADKLnUa3N+7SvJ2pEnsapmZcPIXZiACcz5tFBOgFhe+tPmmjP5fA1bde6fb+3+lFs4XacwsJVj97Ics0ZAPeTfQf6tSmCSLEM6DKWTVtRYDvv3VRWIxqGKZbdp5Q41+Gx/U/hTwN7VVsQiXWOdY1uNSMmbiOd8x0o+LkXQPlOGl+avf6+PC/UsrF7r4ebMLoCt81yABbxNM27u5EEWN652QxRRZxZ1N5XbIlh9kZmv3gVBYdvqnWrnZ1kjZbkZRmuuXS5sAAedKYsaQ2FLqf8Amv8AbXOzLbwAIHmKHkm1t96jjw/DRlq3+q7rx2b/AEHPB7I6+WSLDshClmu8ii4LcSx4sSe6rO2TImztjymB1bELdpiOUpThr8KgKByNr8zVabttDH10yYeSbtALfL9Ebk3C37RAy68iaXYSeVo8ZlilPW2AS2vu5c2nIVMpza5fBcMGCMviNq+ba01RfG722evw6ytpprUb3j3/AEjxOHjgkV8zOrqCDayPxt9rL8q9bHgc7IcRgl8pIXgSQQbAnmbW9aq3DlTJhkWCVWjY5mdQLAIQFABPPUnTU05N3SMcMIcjk3rqq9t/P8Fubv7xsvXe0yqyo7EyWChRYdnjwHffnW/aW88c0Mwws6pJGAc9gwGYEiwvY6A1VUMcrpIHjdFM2cqR2gFIKkqeI04UlknUvi1wyPJ9GiWUdpnynMxHmb1nzy28fwdny+JP4l6c2+lfirau2vYssdI6RPAkzC8nYNhrnOQKT3A3N/OpI+9WGBAMo7TBQeWYmwBI4a6VS+IgyyYZ5IZWBCqZFtaxIBDdxFr+VJ959svMQi4eWPK6W4ZbK173HGq5pL9TJYsEtXouXuruv7LPw2+pXaGIhkIEUYUgk6AXe59ez8ql2ztopPGskZzK6hgfBhcfhVMYBi2JxDzYeSRDGoyFbmW175QdCLkH0qx+jvL7KuVSmguh+A2F1Hlw9KuF9TmzqF3Hx/hEqoooqzlCmraBwyNmlKKTpdudOhqlt7sM/trjExGWJiRHIuVgFJJAZWFwdbG3cKicnFHTw+KOV039F38XsWvhMFh5EV4wjr8LKQR3aEV6G70GbN1a343tUB3V3liw2zTLDdlUsqxk8CM5sPMg2861bO6S8QskJnVTHM5TQcDlvdb66HQ99+VHOth/Kyab2q/et/BY/wD2NFmzZFzd9q1ru/ACSI1ueOlQverfjExYpYYFBVhe5ubmyWUW4HtXv+Fb92ukFpIJ+uA6zDuUJFte0AOGlxe3pS50D4WdKqt1p19WqJJPujhmUr1YUHjl0v5gaH1FRba3RBh5NUCg+HYPzTsk+a0zxdKOJAWd0AiMiKV5gO1stz8QGtx3cKed9d+poTCuHsOvAsxF8ujk9nmdBzqllJlwburWzfXo6fQhe2Oi2WEXU6D64Fv347j5qKjOO2FKg7cbZbXzDtKLcbslwPW1WPvZtbGDZ0bNq+XKxK2LGwJew4eVb9h7RK4AS4xQ7hiBLbKxuWI1XXQC3pWi4im+ZbEPgbjBwduTenvX37FOiFeVq19SBwFTPFbUgxU8S+yhFclTJlKkEgkdpCGJ8zTjtTojlUZomYgjmA48NVAYeqmtoZYyXY5s+CWKVNp/QrQwjkK1GId1TfHbNiidZpYY1SJGWSEFrPMF7AF+1ZmIPpUIE2ck2A14DgPQ/rTx5YzdIrPws8CTk99vKq7M4fZTTOEjQu7cFUXJ9BXja26csGssZS+nFSL93ZJ1p72DimSHF9USJWjVFI97KWOcKfEAVG48O5QtZsqkZjbQE8ATyPhUOXNNxVaFrDyYo5JX6rrtppqJINnM0iRjUuwQebED9amuKwBnxzwwrmIZMLEvLsKAfIXJJPcCaV4AQQyYOKPCiaaRVkM7M9w9s1owDlAXx9aftwIxEuL2gRmeN3EY0+NiZGvbQ27APdm76y+LFN0bPgsnpTq26r66lrbA3Jw+GgSIIGKrZmI1djqzHzNz4cOVLI9k4ZGyhUDMD2dLkDjpVc7O6UMTnw7SqvVynK1hp2kJFr8wRx51q6QNq4tcZGIXygnMrhblQyjs24cOdZPJ460bR4TV3L8vN1+nYtyDDKi5VAA7qRtu/AWzdWt+N7VFN4t/2w0aZkIkYKSoFz2r/wAq0bl9IkmJM6SqVaMFkJFiVyk68uI4+NPnV0ZvhpKCm612XXXqSPeHc+HEwshWxJuCGZTfhxUjv4VF9jbo4bZZD4h1UOQijU5mYhfMm5FMuJ6U8XlldVULE5HorWOa4sb68OFP+/O8t8DFKq/2jKOWnbjBt6E1POqtG3y81JQk7WvV6Vv0JmdkQsgGRSo4UhTB4OWRowql47XFuF72/wAJ+VRrbe+r4bDwLAozSBTdrkKpzakDU+7blqRUf3Qx8x2rM82jMqOQNBbKSNPL86rn1oy+XrG5y8Uvq6stddkRA3CC9relbcLg0jFkAAOulVjjukrEs8rQqojiBOo4hVDZjfTLc2tx8an26+3xjMOkwFswBK9xIuRRGalsTm4eWJeru19Gv/R3oooqznCq23k6PJ5JHMM83VyXzR9abanUC4uB4XqyaKTSe5cckofhdED2R0aIuDkw8nx2IykjKRqCDxBBpjwXRVN16NLI0gj0UuxOVb8FHAXq2KxRS3BZJJct6FOb77NxTbREcYkjjygLIrAZmKoDqNRpcVJ90ujoQwSxyi6yqVIueB4knje+t++prLhlZgSoJHA1vFJRSLnnnOre1V7FSv0SS9YoMrvGjXQO5IXxA4X8af8AeDo862TDyIzZoFCZbjJYE62tx1Ot6ndZp0iXkm3bbI5vVuqMZhBCSystmVlaxDAEfIg8KZ9ibit7C+DxBLIblSScwJYtcMNQQTU7oopC+JKkr0RU2A6Kpo5kJkZ1jJyZmuFB04AcbVakMVlA7hattFCSWwpTlN3J2U70q7Ikmx0SrCwTslpLizsBoAAb6Xtc91SUdFmGeBFYdq3xKGA8ibMPRqms2FRiCygkcCa30R9Ow8s3krm6KilNt9Cki3bDMwPLK2by0azD95qg+292NpXEcxLhTopfLY9+WTL89a6jrVNGGFmAI7iAR+NXdu2jNSlGPKm67HNGyt1cafoYZC00gt1UT3EacC0rroq62468Be+ls7I6MsmznwruwLhblCAbg3425nj51O8JhkRbIioO5VAHyFKKlpdjRZJ6XJ6beCsD0XPkgOZs0BsFuMttdSLam3OnDfXo7OL6uSN3V1VUYKxCsF4XHfqRep/WaVIayzTtN9iB7y7gtjIYmdiuIiFg6m2nGx5EX+VJ90ej6SB5DKzHrAQzFrsbqV0J4WFWJRRS3F8SdctuirB0SnqZYc8mUvnU5hmY6++bajWnbbHR+cRgoYmZg8LZgFIAJ097TUaVPKKKQfEld39vcgm8HR+2Iw8OV2jmhFgyMRccbHvF9fnSPc7cCbDYpppXZ8/vFmzEnzNWRWKKV2HxJ8vLenYqvbfRM5kcQyOIZGzGHOcnG9rfV8L1PN1dheyQCO9zzp5ooSS2CU5T/E7CiiimQf/Z"/>
          <p:cNvSpPr>
            <a:spLocks noChangeAspect="1" noChangeArrowheads="1"/>
          </p:cNvSpPr>
          <p:nvPr/>
        </p:nvSpPr>
        <p:spPr bwMode="auto">
          <a:xfrm>
            <a:off x="520700" y="3032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Franklin Gothic Book" pitchFamily="34" charset="0"/>
            </a:endParaRPr>
          </a:p>
        </p:txBody>
      </p:sp>
      <p:pic>
        <p:nvPicPr>
          <p:cNvPr id="14341" name="Picture 10" descr="Curso de conservación de material documental digital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0"/>
            <a:ext cx="4535487" cy="420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2555875" y="4040188"/>
            <a:ext cx="61928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s-ES" sz="3200" b="1">
                <a:latin typeface="Baskerville Old Face" pitchFamily="18" charset="0"/>
              </a:rPr>
              <a:t>Candidata:</a:t>
            </a:r>
            <a:r>
              <a:rPr lang="es-ES" sz="3200">
                <a:latin typeface="Baskerville Old Face" pitchFamily="18" charset="0"/>
              </a:rPr>
              <a:t> María Ester Ayala Salinas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4932363" y="285750"/>
            <a:ext cx="410368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sz="2400" b="1"/>
              <a:t>Título:</a:t>
            </a:r>
            <a:r>
              <a:rPr lang="es-ES" sz="2400"/>
              <a:t> Sistema de Conservación Preventiva de los Recursos Bibliográficos, Electrónicos y Digital en las Unidades de Información de la Universidad Nacional de Asunción.</a:t>
            </a:r>
          </a:p>
          <a:p>
            <a:pPr algn="ctr" eaLnBrk="0" hangingPunct="0"/>
            <a:endParaRPr lang="es-ES" sz="2400">
              <a:latin typeface="Franklin Gothic Book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831850" y="5286375"/>
            <a:ext cx="66976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b="1"/>
              <a:t>Objetivo: </a:t>
            </a:r>
            <a:r>
              <a:rPr lang="es-PY"/>
              <a:t>Evaluar el estado de preservación y conservación de los recursos bibliográficos electrónico y digital en las unidades de información de  la Universidad Nacional de Asunción.</a:t>
            </a:r>
            <a:endParaRPr lang="es-ES"/>
          </a:p>
        </p:txBody>
      </p:sp>
      <p:pic>
        <p:nvPicPr>
          <p:cNvPr id="14345" name="Picture 2" descr="logo_membre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1175" y="4040188"/>
            <a:ext cx="6651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http://t3.gstatic.com/images?q=tbn:ANd9GcT3h_tqfvi-PXOV1GSnfdxSpPhkOpLUykBIYf7VdVtaz98_iCZb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0241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959225" y="588963"/>
            <a:ext cx="51847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sz="3200" b="1">
                <a:latin typeface="Birch Std"/>
              </a:rPr>
              <a:t>Candidata</a:t>
            </a:r>
            <a:r>
              <a:rPr lang="es-ES" sz="3200">
                <a:latin typeface="Birch Std"/>
              </a:rPr>
              <a:t>: María del Carmen Rodríguez de Vera</a:t>
            </a:r>
            <a:r>
              <a:rPr lang="es-ES" sz="3600">
                <a:latin typeface="Birch Std"/>
              </a:rPr>
              <a:t> 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468313" y="2633663"/>
            <a:ext cx="831691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sz="2800" b="1">
                <a:latin typeface="Baskerville Old Face" pitchFamily="18" charset="0"/>
              </a:rPr>
              <a:t>Título</a:t>
            </a:r>
            <a:r>
              <a:rPr lang="es-ES" sz="2800">
                <a:latin typeface="Baskerville Old Face" pitchFamily="18" charset="0"/>
              </a:rPr>
              <a:t>: Competencias Profesionales del Bibliotecario Escolar en Ejercicio y su Impacto en la Sociedad Educativa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68313" y="5013325"/>
            <a:ext cx="80645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sz="2400" b="1">
                <a:latin typeface="Baskerville Old Face" pitchFamily="18" charset="0"/>
              </a:rPr>
              <a:t>Objetivo General: Analizar el desempeño del capital humano en  las bibliotecas escolares de las escuelas y colegios que conforman los Referentes Departamentales del Ministerio de Educación y Cultura.</a:t>
            </a:r>
          </a:p>
        </p:txBody>
      </p:sp>
      <p:pic>
        <p:nvPicPr>
          <p:cNvPr id="15365" name="Picture 2" descr="logo_membre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7688" y="615950"/>
            <a:ext cx="79216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323850" y="1773238"/>
            <a:ext cx="6686550" cy="204152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s-ES" sz="3200" b="1"/>
              <a:t>Grupo de Investigación en Ciencias de la Información </a:t>
            </a:r>
          </a:p>
          <a:p>
            <a:pPr algn="ctr" eaLnBrk="0" hangingPunct="0">
              <a:defRPr/>
            </a:pPr>
            <a:r>
              <a:rPr lang="es-ES" sz="3200" b="1"/>
              <a:t>- GICI - </a:t>
            </a:r>
          </a:p>
          <a:p>
            <a:pPr algn="ctr" eaLnBrk="0" hangingPunct="0">
              <a:defRPr/>
            </a:pPr>
            <a:endParaRPr lang="es-ES" sz="3200" b="1"/>
          </a:p>
        </p:txBody>
      </p:sp>
      <p:pic>
        <p:nvPicPr>
          <p:cNvPr id="16386" name="Picture 2" descr="logo_membre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3933825"/>
            <a:ext cx="792163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116013" y="3141663"/>
            <a:ext cx="712787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es-PY" b="1"/>
              <a:t>PERMITE:</a:t>
            </a:r>
          </a:p>
          <a:p>
            <a:pPr algn="just"/>
            <a:endParaRPr lang="es-ES" b="1"/>
          </a:p>
          <a:p>
            <a:pPr algn="just">
              <a:buFontTx/>
              <a:buChar char="•"/>
            </a:pPr>
            <a:r>
              <a:rPr lang="es-ES"/>
              <a:t>Desarrollar proyectos hacia una misma dirección, pues se tiene una línea de investigación (Nacional, Mercosur)</a:t>
            </a:r>
          </a:p>
          <a:p>
            <a:pPr algn="just">
              <a:buFontTx/>
              <a:buChar char="•"/>
            </a:pPr>
            <a:r>
              <a:rPr lang="es-ES"/>
              <a:t>El grupo va creciendo cualitativa y cuantitativamente</a:t>
            </a:r>
          </a:p>
          <a:p>
            <a:pPr algn="just">
              <a:buFontTx/>
              <a:buChar char="•"/>
            </a:pPr>
            <a:r>
              <a:rPr lang="es-ES"/>
              <a:t>Se abren nuevas líneas afines de trabajo, coordinándose unos grupos con otros </a:t>
            </a:r>
          </a:p>
          <a:p>
            <a:pPr algn="just">
              <a:buFontTx/>
              <a:buChar char="•"/>
            </a:pPr>
            <a:r>
              <a:rPr lang="es-ES"/>
              <a:t>Abrir varias líneas de investigación que pueden ir articuladas entre sí</a:t>
            </a:r>
          </a:p>
          <a:p>
            <a:pPr algn="just">
              <a:buFontTx/>
              <a:buChar char="•"/>
            </a:pPr>
            <a:r>
              <a:rPr lang="es-ES"/>
              <a:t>Posibilidad de desarrollar programas de investigación, como estudios de posgrados, asesorías y consultorías a empresas, y publicaciones, entre otras.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79388" y="188913"/>
            <a:ext cx="1763712" cy="204152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s-ES" sz="3200" b="1"/>
          </a:p>
          <a:p>
            <a:pPr algn="ctr" eaLnBrk="0" hangingPunct="0">
              <a:defRPr/>
            </a:pPr>
            <a:endParaRPr lang="es-ES" sz="3200" b="1"/>
          </a:p>
          <a:p>
            <a:pPr algn="ctr" eaLnBrk="0" hangingPunct="0">
              <a:defRPr/>
            </a:pPr>
            <a:r>
              <a:rPr lang="es-ES" sz="3200" b="1"/>
              <a:t>GICI</a:t>
            </a:r>
          </a:p>
          <a:p>
            <a:pPr algn="ctr" eaLnBrk="0" hangingPunct="0">
              <a:defRPr/>
            </a:pPr>
            <a:endParaRPr lang="es-ES" sz="3200" b="1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2124075" y="1052513"/>
            <a:ext cx="6408738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s-ES" b="1"/>
              <a:t>La línea de investigación es considerada como el eje ordenador de la actividad de investigación, a través de</a:t>
            </a:r>
            <a:r>
              <a:rPr lang="es-ES"/>
              <a:t> </a:t>
            </a:r>
            <a:r>
              <a:rPr lang="es-ES" b="1"/>
              <a:t> la conjunción de esfuerzos en forma ordenada y sistemática de carácter institucional y académico en la que participan activamente: directivos, docentes y alumnos con el propósito de abordar en forma cooperativa e interdisciplinaria un área de conocimiento </a:t>
            </a:r>
          </a:p>
        </p:txBody>
      </p:sp>
      <p:pic>
        <p:nvPicPr>
          <p:cNvPr id="26630" name="Picture 2" descr="logo_membre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333375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339975" y="393700"/>
            <a:ext cx="5184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PY" sz="2400" b="1"/>
              <a:t>LINEA DE INVESTIGACION</a:t>
            </a:r>
            <a:endParaRPr lang="es-ES" sz="2400" b="1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2484438" y="765175"/>
            <a:ext cx="4103687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P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2195513" y="1989138"/>
            <a:ext cx="4824412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s-ES" sz="2400" b="1"/>
              <a:t>La investigación tiene que ser útil, relevante para enfrentar problemas concretos, o para contribuir al conocimiento “universal”, para legitimar una investigación, etc, es decir, las tesis deben tener aportes concretos.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0"/>
            <a:ext cx="2160588" cy="204152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s-ES" sz="3200" b="1"/>
          </a:p>
          <a:p>
            <a:pPr algn="ctr" eaLnBrk="0" hangingPunct="0">
              <a:defRPr/>
            </a:pPr>
            <a:endParaRPr lang="es-ES" sz="3200" b="1"/>
          </a:p>
          <a:p>
            <a:pPr algn="ctr" eaLnBrk="0" hangingPunct="0">
              <a:defRPr/>
            </a:pPr>
            <a:r>
              <a:rPr lang="es-ES" sz="3200" b="1"/>
              <a:t>GICI</a:t>
            </a:r>
          </a:p>
          <a:p>
            <a:pPr algn="ctr" eaLnBrk="0" hangingPunct="0">
              <a:defRPr/>
            </a:pPr>
            <a:endParaRPr lang="es-ES" sz="3200" b="1"/>
          </a:p>
        </p:txBody>
      </p:sp>
      <p:pic>
        <p:nvPicPr>
          <p:cNvPr id="27652" name="Picture 2" descr="logo_membre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0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411413" y="1196975"/>
            <a:ext cx="5543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PY" sz="2400" b="1"/>
              <a:t>FORMULACION DE LAS LINEAS DE INVESTIGACION</a:t>
            </a:r>
            <a:endParaRPr lang="es-ES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0"/>
            <a:ext cx="2160588" cy="204152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s-ES" sz="3200" b="1"/>
          </a:p>
          <a:p>
            <a:pPr algn="ctr" eaLnBrk="0" hangingPunct="0">
              <a:defRPr/>
            </a:pPr>
            <a:endParaRPr lang="es-ES" sz="3200" b="1"/>
          </a:p>
          <a:p>
            <a:pPr algn="ctr" eaLnBrk="0" hangingPunct="0">
              <a:defRPr/>
            </a:pPr>
            <a:r>
              <a:rPr lang="es-ES" sz="3200" b="1"/>
              <a:t>GICI</a:t>
            </a:r>
          </a:p>
          <a:p>
            <a:pPr algn="ctr" eaLnBrk="0" hangingPunct="0">
              <a:defRPr/>
            </a:pPr>
            <a:endParaRPr lang="es-ES" sz="3200" b="1"/>
          </a:p>
        </p:txBody>
      </p:sp>
      <p:pic>
        <p:nvPicPr>
          <p:cNvPr id="18434" name="Picture 2" descr="logo_membre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0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900113" y="2060575"/>
            <a:ext cx="360362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PY" sz="2400" b="1"/>
              <a:t>FINALIDAD</a:t>
            </a:r>
            <a:endParaRPr lang="es-ES" sz="2400" b="1"/>
          </a:p>
        </p:txBody>
      </p:sp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1619250" y="2703513"/>
            <a:ext cx="7272338" cy="3752850"/>
          </a:xfrm>
          <a:prstGeom prst="rect">
            <a:avLst/>
          </a:prstGeom>
          <a:gradFill rotWithShape="1">
            <a:gsLst>
              <a:gs pos="0">
                <a:srgbClr val="8888AA"/>
              </a:gs>
              <a:gs pos="50000">
                <a:srgbClr val="CCCCFF"/>
              </a:gs>
              <a:gs pos="100000">
                <a:srgbClr val="8888A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ES" sz="2400" b="1">
                <a:solidFill>
                  <a:schemeClr val="bg1"/>
                </a:solidFill>
              </a:rPr>
              <a:t>Fortalecer los  procesos de enseñanza y aprendizaje.</a:t>
            </a:r>
          </a:p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ES" sz="2400" b="1">
                <a:solidFill>
                  <a:schemeClr val="bg1"/>
                </a:solidFill>
              </a:rPr>
              <a:t>Desarrollar actitudes, competencias y operaciones intelectuales.</a:t>
            </a:r>
          </a:p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ES" sz="2400" b="1">
                <a:solidFill>
                  <a:schemeClr val="bg1"/>
                </a:solidFill>
              </a:rPr>
              <a:t>Formar para la producción intelectual con metodología y rigor critico.</a:t>
            </a:r>
          </a:p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ES" sz="2400" b="1">
                <a:solidFill>
                  <a:schemeClr val="bg1"/>
                </a:solidFill>
              </a:rPr>
              <a:t>Orientar para producir nuevos conocimientos.</a:t>
            </a:r>
          </a:p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ES" sz="2400" b="1">
                <a:solidFill>
                  <a:schemeClr val="bg1"/>
                </a:solidFill>
              </a:rPr>
              <a:t>Facilitar procesos pedagógicos y desarrollos tecnológicos y de innovación.</a:t>
            </a:r>
          </a:p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ES" sz="2400" b="1">
                <a:solidFill>
                  <a:schemeClr val="bg1"/>
                </a:solidFill>
              </a:rPr>
              <a:t>Verificar o modificar saberes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logo_membre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1619250" y="160338"/>
            <a:ext cx="63373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sz="1400" b="1">
                <a:latin typeface="Franklin Gothic Book" pitchFamily="34" charset="0"/>
                <a:cs typeface="Times New Roman" pitchFamily="18" charset="0"/>
              </a:rPr>
              <a:t>UNIVERSIDAD NACIONAL DE ASUNCIÓN</a:t>
            </a:r>
            <a:endParaRPr lang="es-ES" sz="1400" b="1">
              <a:latin typeface="Franklin Gothic Book" pitchFamily="34" charset="0"/>
            </a:endParaRPr>
          </a:p>
          <a:p>
            <a:pPr algn="ctr" eaLnBrk="0" hangingPunct="0"/>
            <a:r>
              <a:rPr lang="es-ES" sz="1400" b="1">
                <a:latin typeface="Franklin Gothic Book" pitchFamily="34" charset="0"/>
                <a:cs typeface="Times New Roman" pitchFamily="18" charset="0"/>
              </a:rPr>
              <a:t>FACULTAD POLITECNICA</a:t>
            </a:r>
            <a:endParaRPr lang="es-ES" sz="1400" b="1">
              <a:latin typeface="Franklin Gothic Book" pitchFamily="34" charset="0"/>
            </a:endParaRPr>
          </a:p>
          <a:p>
            <a:pPr algn="ctr" eaLnBrk="0" hangingPunct="0"/>
            <a:r>
              <a:rPr lang="es-ES" sz="1400" b="1">
                <a:latin typeface="Franklin Gothic Book" pitchFamily="34" charset="0"/>
                <a:cs typeface="Times New Roman" pitchFamily="18" charset="0"/>
              </a:rPr>
              <a:t>DIRECCIÓN DE INVESTIGACIÓN, POSGRADO Y EXTENSIÓN</a:t>
            </a:r>
            <a:endParaRPr lang="es-ES" sz="1400" b="1">
              <a:latin typeface="Franklin Gothic Book" pitchFamily="34" charset="0"/>
            </a:endParaRPr>
          </a:p>
          <a:p>
            <a:pPr algn="ctr" eaLnBrk="0" hangingPunct="0"/>
            <a:r>
              <a:rPr lang="es-ES" sz="1400" b="1">
                <a:latin typeface="Franklin Gothic Book" pitchFamily="34" charset="0"/>
                <a:cs typeface="Times New Roman" pitchFamily="18" charset="0"/>
              </a:rPr>
              <a:t>Grupo de Investigación en Ciencias de la Información - GICI</a:t>
            </a:r>
            <a:endParaRPr lang="es-ES" sz="1400" b="1">
              <a:latin typeface="Franklin Gothic Book" pitchFamily="34" charset="0"/>
            </a:endParaRPr>
          </a:p>
          <a:p>
            <a:pPr eaLnBrk="0" hangingPunct="0"/>
            <a:endParaRPr lang="es-ES" sz="1400" b="1">
              <a:latin typeface="Franklin Gothic Book" pitchFamily="34" charset="0"/>
            </a:endParaRP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2051050" y="1125538"/>
            <a:ext cx="5715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PY"/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0" y="3927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Franklin Gothic Book" pitchFamily="34" charset="0"/>
            </a:endParaRP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1331913" y="1390650"/>
            <a:ext cx="7127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b="1">
                <a:latin typeface="Franklin Gothic Book" pitchFamily="34" charset="0"/>
                <a:cs typeface="Times New Roman" pitchFamily="18" charset="0"/>
              </a:rPr>
              <a:t>Línea de Investigación	Condiciones		Objetivo</a:t>
            </a:r>
            <a:endParaRPr lang="es-ES" b="1">
              <a:latin typeface="Franklin Gothic Book" pitchFamily="34" charset="0"/>
            </a:endParaRPr>
          </a:p>
          <a:p>
            <a:pPr eaLnBrk="0" hangingPunct="0"/>
            <a:endParaRPr lang="es-ES">
              <a:latin typeface="Franklin Gothic Book" pitchFamily="34" charset="0"/>
            </a:endParaRPr>
          </a:p>
        </p:txBody>
      </p:sp>
      <p:graphicFrame>
        <p:nvGraphicFramePr>
          <p:cNvPr id="16410" name="Group 26"/>
          <p:cNvGraphicFramePr>
            <a:graphicFrameLocks noGrp="1"/>
          </p:cNvGraphicFramePr>
          <p:nvPr/>
        </p:nvGraphicFramePr>
        <p:xfrm>
          <a:off x="1320800" y="2106613"/>
          <a:ext cx="7138988" cy="1106488"/>
        </p:xfrm>
        <a:graphic>
          <a:graphicData uri="http://schemas.openxmlformats.org/drawingml/2006/table">
            <a:tbl>
              <a:tblPr/>
              <a:tblGrid>
                <a:gridCol w="2378075"/>
                <a:gridCol w="2379663"/>
                <a:gridCol w="2381250"/>
              </a:tblGrid>
              <a:tr h="1106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haroni" pitchFamily="2" charset="-79"/>
                        </a:rPr>
                        <a:t>01. El rescate de los Archivos Históricos en Paraguay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haroni" pitchFamily="2" charset="-79"/>
                        </a:rPr>
                        <a:t>Alumnos de Grado, Postgrados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Aharoni" pitchFamily="2" charset="-79"/>
                        </a:rPr>
                        <a:t>Evaluar las condiciones en que se encuentran los documentos históricos del país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424" name="Group 40"/>
          <p:cNvGraphicFramePr>
            <a:graphicFrameLocks noGrp="1"/>
          </p:cNvGraphicFramePr>
          <p:nvPr/>
        </p:nvGraphicFramePr>
        <p:xfrm>
          <a:off x="1357313" y="3429000"/>
          <a:ext cx="7102475" cy="731520"/>
        </p:xfrm>
        <a:graphic>
          <a:graphicData uri="http://schemas.openxmlformats.org/drawingml/2006/table">
            <a:tbl>
              <a:tblPr/>
              <a:tblGrid>
                <a:gridCol w="2366962"/>
                <a:gridCol w="2366963"/>
                <a:gridCol w="236855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02. </a:t>
                      </a:r>
                      <a:r>
                        <a:rPr kumimoji="0" lang="es-PY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Censo de los Archivos Públicos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Alumnos de Grado, Postgrados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Realizar un censo nacional de los archivos públicos 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82" name="Rectangle 48"/>
          <p:cNvSpPr>
            <a:spLocks noChangeArrowheads="1"/>
          </p:cNvSpPr>
          <p:nvPr/>
        </p:nvSpPr>
        <p:spPr bwMode="auto">
          <a:xfrm>
            <a:off x="0" y="3824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Franklin Gothic Book" pitchFamily="34" charset="0"/>
            </a:endParaRPr>
          </a:p>
        </p:txBody>
      </p:sp>
      <p:graphicFrame>
        <p:nvGraphicFramePr>
          <p:cNvPr id="16426" name="Group 42"/>
          <p:cNvGraphicFramePr>
            <a:graphicFrameLocks noGrp="1"/>
          </p:cNvGraphicFramePr>
          <p:nvPr/>
        </p:nvGraphicFramePr>
        <p:xfrm>
          <a:off x="1331913" y="4365625"/>
          <a:ext cx="7127875" cy="1584960"/>
        </p:xfrm>
        <a:graphic>
          <a:graphicData uri="http://schemas.openxmlformats.org/drawingml/2006/table">
            <a:tbl>
              <a:tblPr/>
              <a:tblGrid>
                <a:gridCol w="2374900"/>
                <a:gridCol w="2376487"/>
                <a:gridCol w="2376488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03. </a:t>
                      </a:r>
                      <a:r>
                        <a:rPr kumimoji="0" lang="es-PY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Sistemas de Información y Comunicación en los Archivos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Alumnos de Grado, Postgrados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Realizar un relevamiento de los sistemas de información y comunicación existente en los Archivos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93" name="Rectangle 69"/>
          <p:cNvSpPr>
            <a:spLocks noChangeArrowheads="1"/>
          </p:cNvSpPr>
          <p:nvPr/>
        </p:nvSpPr>
        <p:spPr bwMode="auto">
          <a:xfrm>
            <a:off x="0" y="452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Franklin Gothic Book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56" name="Group 48"/>
          <p:cNvGraphicFramePr>
            <a:graphicFrameLocks noGrp="1"/>
          </p:cNvGraphicFramePr>
          <p:nvPr/>
        </p:nvGraphicFramePr>
        <p:xfrm>
          <a:off x="1042988" y="333375"/>
          <a:ext cx="7129462" cy="1798638"/>
        </p:xfrm>
        <a:graphic>
          <a:graphicData uri="http://schemas.openxmlformats.org/drawingml/2006/table">
            <a:tbl>
              <a:tblPr/>
              <a:tblGrid>
                <a:gridCol w="2376487"/>
                <a:gridCol w="2374900"/>
                <a:gridCol w="2378075"/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04. </a:t>
                      </a:r>
                      <a:r>
                        <a:rPr kumimoji="0" lang="es-PY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Seguridad de la Información en los Archivos Electrónicos y Digitales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Alumnos de Grado, Postgrados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Conformar los sistemas de seguridad utilizados con los documentos electrónicos y digitales (conservación, seguridad, fidelidad)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Utilización de las normas ISO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458" name="Group 50"/>
          <p:cNvGraphicFramePr>
            <a:graphicFrameLocks noGrp="1"/>
          </p:cNvGraphicFramePr>
          <p:nvPr/>
        </p:nvGraphicFramePr>
        <p:xfrm>
          <a:off x="1042988" y="2349500"/>
          <a:ext cx="7129462" cy="944563"/>
        </p:xfrm>
        <a:graphic>
          <a:graphicData uri="http://schemas.openxmlformats.org/drawingml/2006/table">
            <a:tbl>
              <a:tblPr/>
              <a:tblGrid>
                <a:gridCol w="2376487"/>
                <a:gridCol w="2374900"/>
                <a:gridCol w="2378075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05. </a:t>
                      </a:r>
                      <a:r>
                        <a:rPr kumimoji="0" lang="es-PY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Normas de Calidad y Estandarización de Indicadores de Calidad en los Archivos</a:t>
                      </a:r>
                      <a:endParaRPr kumimoji="0" lang="es-PY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Alumnos de Grado, Postgrados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Determinar las normas de calidad y su utilización en materia documental.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01" name="Rectangle 44"/>
          <p:cNvSpPr>
            <a:spLocks noChangeArrowheads="1"/>
          </p:cNvSpPr>
          <p:nvPr/>
        </p:nvSpPr>
        <p:spPr bwMode="auto">
          <a:xfrm>
            <a:off x="0" y="3581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Franklin Gothic Book" pitchFamily="34" charset="0"/>
            </a:endParaRPr>
          </a:p>
        </p:txBody>
      </p:sp>
      <p:graphicFrame>
        <p:nvGraphicFramePr>
          <p:cNvPr id="17461" name="Group 53"/>
          <p:cNvGraphicFramePr>
            <a:graphicFrameLocks noGrp="1"/>
          </p:cNvGraphicFramePr>
          <p:nvPr/>
        </p:nvGraphicFramePr>
        <p:xfrm>
          <a:off x="1042988" y="3573463"/>
          <a:ext cx="7129462" cy="1158875"/>
        </p:xfrm>
        <a:graphic>
          <a:graphicData uri="http://schemas.openxmlformats.org/drawingml/2006/table">
            <a:tbl>
              <a:tblPr/>
              <a:tblGrid>
                <a:gridCol w="2376487"/>
                <a:gridCol w="2374900"/>
                <a:gridCol w="2378075"/>
              </a:tblGrid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06. Acceso a los documentos públicos de Gobernaciones y Municipalidades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Alumnos de Grado, Postgrados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Realizar un estudio sobre el acceso a los documentos municipales y de gobernaciones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12" name="Rectangle 65"/>
          <p:cNvSpPr>
            <a:spLocks noChangeArrowheads="1"/>
          </p:cNvSpPr>
          <p:nvPr/>
        </p:nvSpPr>
        <p:spPr bwMode="auto">
          <a:xfrm>
            <a:off x="0" y="4129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Franklin Gothic Book" pitchFamily="34" charset="0"/>
            </a:endParaRPr>
          </a:p>
        </p:txBody>
      </p:sp>
      <p:graphicFrame>
        <p:nvGraphicFramePr>
          <p:cNvPr id="17463" name="Group 55"/>
          <p:cNvGraphicFramePr>
            <a:graphicFrameLocks noGrp="1"/>
          </p:cNvGraphicFramePr>
          <p:nvPr/>
        </p:nvGraphicFramePr>
        <p:xfrm>
          <a:off x="1042988" y="4941888"/>
          <a:ext cx="7129462" cy="1371600"/>
        </p:xfrm>
        <a:graphic>
          <a:graphicData uri="http://schemas.openxmlformats.org/drawingml/2006/table">
            <a:tbl>
              <a:tblPr/>
              <a:tblGrid>
                <a:gridCol w="2376487"/>
                <a:gridCol w="2374900"/>
                <a:gridCol w="2378075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07. Homologación de las Normas ISAD-G y su implementación en los Archivos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Alumnos de Grado, Postgrados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Utilizar las Normas como medio de descripción y normalización en la organización documental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523" name="Picture 2" descr="logo_membre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6"/>
          <p:cNvSpPr>
            <a:spLocks noChangeArrowheads="1"/>
          </p:cNvSpPr>
          <p:nvPr/>
        </p:nvSpPr>
        <p:spPr bwMode="auto">
          <a:xfrm>
            <a:off x="2843213" y="2565400"/>
            <a:ext cx="338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  <a:tabLst>
                <a:tab pos="90488" algn="l"/>
                <a:tab pos="457200" algn="l"/>
              </a:tabLst>
            </a:pPr>
            <a:r>
              <a:rPr lang="es-PY" sz="2400" b="1"/>
              <a:t>MUCHAS GRACIAS</a:t>
            </a:r>
            <a:endParaRPr lang="es-ES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649</Words>
  <Application>Microsoft Office PowerPoint</Application>
  <PresentationFormat>Presentación en pantalla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Ángulos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LCI</dc:creator>
  <cp:lastModifiedBy>post grado</cp:lastModifiedBy>
  <cp:revision>14</cp:revision>
  <dcterms:created xsi:type="dcterms:W3CDTF">2013-07-01T23:18:08Z</dcterms:created>
  <dcterms:modified xsi:type="dcterms:W3CDTF">2013-07-03T19:40:26Z</dcterms:modified>
</cp:coreProperties>
</file>